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326" r:id="rId2"/>
    <p:sldId id="327" r:id="rId3"/>
    <p:sldId id="256" r:id="rId4"/>
    <p:sldId id="275" r:id="rId5"/>
    <p:sldId id="257" r:id="rId6"/>
    <p:sldId id="291" r:id="rId7"/>
    <p:sldId id="292" r:id="rId8"/>
    <p:sldId id="261" r:id="rId9"/>
    <p:sldId id="294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262" r:id="rId22"/>
    <p:sldId id="318" r:id="rId23"/>
    <p:sldId id="264" r:id="rId24"/>
    <p:sldId id="321" r:id="rId25"/>
    <p:sldId id="324" r:id="rId26"/>
    <p:sldId id="259" r:id="rId27"/>
    <p:sldId id="325" r:id="rId28"/>
    <p:sldId id="258" r:id="rId29"/>
    <p:sldId id="265" r:id="rId30"/>
    <p:sldId id="329" r:id="rId31"/>
    <p:sldId id="328" r:id="rId32"/>
    <p:sldId id="330" r:id="rId33"/>
    <p:sldId id="332" r:id="rId34"/>
    <p:sldId id="296" r:id="rId35"/>
    <p:sldId id="260" r:id="rId36"/>
    <p:sldId id="268" r:id="rId37"/>
    <p:sldId id="270" r:id="rId38"/>
    <p:sldId id="271" r:id="rId39"/>
    <p:sldId id="276" r:id="rId40"/>
    <p:sldId id="306" r:id="rId41"/>
    <p:sldId id="277" r:id="rId42"/>
    <p:sldId id="281" r:id="rId43"/>
    <p:sldId id="287" r:id="rId44"/>
    <p:sldId id="288" r:id="rId45"/>
    <p:sldId id="289" r:id="rId46"/>
    <p:sldId id="273" r:id="rId47"/>
    <p:sldId id="274" r:id="rId48"/>
    <p:sldId id="290" r:id="rId49"/>
    <p:sldId id="263" r:id="rId50"/>
    <p:sldId id="280" r:id="rId51"/>
    <p:sldId id="282" r:id="rId52"/>
    <p:sldId id="283" r:id="rId53"/>
    <p:sldId id="284" r:id="rId54"/>
    <p:sldId id="286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2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43528-8516-432D-A12F-9E6C1F126C15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DF4E1-C6FE-4CF4-99DD-1F24DF678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75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38BFE-32B6-483C-B1ED-D57B4F12F1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71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DF4E1-C6FE-4CF4-99DD-1F24DF67843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47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DF4E1-C6FE-4CF4-99DD-1F24DF67843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2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DF4E1-C6FE-4CF4-99DD-1F24DF67843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20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73167-1FD5-6540-03DA-E7F71684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1BAA8-5CEB-8410-EDA8-76DD3778E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3DDA7-DCA3-435A-AD05-27BC5462A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0ED2A-646F-7D70-E19D-01B818E0FA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38BFE-32B6-483C-B1ED-D57B4F12F11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35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5C47E-0ED8-D2FF-D194-2A13B70D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4F23A-A426-63D5-FE0F-8216CFDD3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0A445-820E-A566-1BF3-D764EB85C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C2397-A9FD-EC24-47F4-19F916FC5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DF4E1-C6FE-4CF4-99DD-1F24DF67843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60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38BFE-32B6-483C-B1ED-D57B4F12F11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2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4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8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7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7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urple and white logo&#10;&#10;Description automatically generated">
            <a:extLst>
              <a:ext uri="{FF2B5EF4-FFF2-40B4-BE49-F238E27FC236}">
                <a16:creationId xmlns:a16="http://schemas.microsoft.com/office/drawing/2014/main" id="{D231D89C-2176-DB2A-F4F5-26597DCB3B9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230188"/>
            <a:ext cx="600710" cy="5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hyperlink" Target="https://su-my.github.io/Test-page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0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7.png"/><Relationship Id="rId3" Type="http://schemas.openxmlformats.org/officeDocument/2006/relationships/image" Target="../media/image30.png"/><Relationship Id="rId7" Type="http://schemas.openxmlformats.org/officeDocument/2006/relationships/image" Target="../media/image40.png"/><Relationship Id="rId12" Type="http://schemas.openxmlformats.org/officeDocument/2006/relationships/image" Target="../media/image4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31.png"/><Relationship Id="rId9" Type="http://schemas.openxmlformats.org/officeDocument/2006/relationships/image" Target="../media/image42.png"/><Relationship Id="rId1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7.png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5.png"/><Relationship Id="rId15" Type="http://schemas.openxmlformats.org/officeDocument/2006/relationships/image" Target="../media/image76.png"/><Relationship Id="rId10" Type="http://schemas.openxmlformats.org/officeDocument/2006/relationships/image" Target="../media/image61.png"/><Relationship Id="rId4" Type="http://schemas.openxmlformats.org/officeDocument/2006/relationships/image" Target="../media/image53.png"/><Relationship Id="rId9" Type="http://schemas.openxmlformats.org/officeDocument/2006/relationships/image" Target="../media/image60.png"/><Relationship Id="rId1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8.png"/><Relationship Id="rId5" Type="http://schemas.openxmlformats.org/officeDocument/2006/relationships/image" Target="../media/image58.png"/><Relationship Id="rId10" Type="http://schemas.openxmlformats.org/officeDocument/2006/relationships/image" Target="../media/image67.png"/><Relationship Id="rId4" Type="http://schemas.openxmlformats.org/officeDocument/2006/relationships/image" Target="../media/image55.png"/><Relationship Id="rId9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92.pn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8.png"/><Relationship Id="rId5" Type="http://schemas.openxmlformats.org/officeDocument/2006/relationships/image" Target="../media/image58.png"/><Relationship Id="rId10" Type="http://schemas.openxmlformats.org/officeDocument/2006/relationships/image" Target="../media/image67.png"/><Relationship Id="rId4" Type="http://schemas.openxmlformats.org/officeDocument/2006/relationships/image" Target="../media/image55.png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8.png"/><Relationship Id="rId18" Type="http://schemas.openxmlformats.org/officeDocument/2006/relationships/image" Target="../media/image93.png"/><Relationship Id="rId26" Type="http://schemas.openxmlformats.org/officeDocument/2006/relationships/image" Target="../media/image100.png"/><Relationship Id="rId3" Type="http://schemas.openxmlformats.org/officeDocument/2006/relationships/image" Target="../media/image85.png"/><Relationship Id="rId21" Type="http://schemas.openxmlformats.org/officeDocument/2006/relationships/image" Target="../media/image96.jpeg"/><Relationship Id="rId7" Type="http://schemas.openxmlformats.org/officeDocument/2006/relationships/image" Target="../media/image89.png"/><Relationship Id="rId12" Type="http://schemas.openxmlformats.org/officeDocument/2006/relationships/image" Target="../media/image7.gif"/><Relationship Id="rId17" Type="http://schemas.openxmlformats.org/officeDocument/2006/relationships/image" Target="../media/image13.png"/><Relationship Id="rId25" Type="http://schemas.openxmlformats.org/officeDocument/2006/relationships/image" Target="../media/image18.png"/><Relationship Id="rId2" Type="http://schemas.openxmlformats.org/officeDocument/2006/relationships/image" Target="../media/image15.png"/><Relationship Id="rId16" Type="http://schemas.openxmlformats.org/officeDocument/2006/relationships/image" Target="../media/image12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6.png"/><Relationship Id="rId24" Type="http://schemas.openxmlformats.org/officeDocument/2006/relationships/image" Target="../media/image99.png"/><Relationship Id="rId5" Type="http://schemas.openxmlformats.org/officeDocument/2006/relationships/image" Target="../media/image87.png"/><Relationship Id="rId15" Type="http://schemas.openxmlformats.org/officeDocument/2006/relationships/image" Target="../media/image11.png"/><Relationship Id="rId23" Type="http://schemas.openxmlformats.org/officeDocument/2006/relationships/image" Target="../media/image16.png"/><Relationship Id="rId10" Type="http://schemas.openxmlformats.org/officeDocument/2006/relationships/image" Target="../media/image5.png"/><Relationship Id="rId19" Type="http://schemas.openxmlformats.org/officeDocument/2006/relationships/image" Target="../media/image94.png"/><Relationship Id="rId4" Type="http://schemas.openxmlformats.org/officeDocument/2006/relationships/image" Target="../media/image86.png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7.png"/><Relationship Id="rId18" Type="http://schemas.openxmlformats.org/officeDocument/2006/relationships/image" Target="../media/image59.png"/><Relationship Id="rId26" Type="http://schemas.openxmlformats.org/officeDocument/2006/relationships/image" Target="../media/image51.png"/><Relationship Id="rId3" Type="http://schemas.openxmlformats.org/officeDocument/2006/relationships/image" Target="../media/image53.png"/><Relationship Id="rId21" Type="http://schemas.openxmlformats.org/officeDocument/2006/relationships/image" Target="../media/image68.png"/><Relationship Id="rId7" Type="http://schemas.openxmlformats.org/officeDocument/2006/relationships/image" Target="../media/image86.png"/><Relationship Id="rId12" Type="http://schemas.openxmlformats.org/officeDocument/2006/relationships/image" Target="../media/image58.png"/><Relationship Id="rId17" Type="http://schemas.openxmlformats.org/officeDocument/2006/relationships/image" Target="../media/image105.png"/><Relationship Id="rId25" Type="http://schemas.openxmlformats.org/officeDocument/2006/relationships/image" Target="../media/image62.png"/><Relationship Id="rId2" Type="http://schemas.openxmlformats.org/officeDocument/2006/relationships/image" Target="../media/image101.png"/><Relationship Id="rId16" Type="http://schemas.openxmlformats.org/officeDocument/2006/relationships/image" Target="../media/image77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104.png"/><Relationship Id="rId24" Type="http://schemas.openxmlformats.org/officeDocument/2006/relationships/image" Target="../media/image76.png"/><Relationship Id="rId5" Type="http://schemas.openxmlformats.org/officeDocument/2006/relationships/image" Target="../media/image57.png"/><Relationship Id="rId15" Type="http://schemas.openxmlformats.org/officeDocument/2006/relationships/image" Target="../media/image99.png"/><Relationship Id="rId23" Type="http://schemas.openxmlformats.org/officeDocument/2006/relationships/image" Target="../media/image60.png"/><Relationship Id="rId28" Type="http://schemas.openxmlformats.org/officeDocument/2006/relationships/image" Target="../media/image107.png"/><Relationship Id="rId10" Type="http://schemas.openxmlformats.org/officeDocument/2006/relationships/image" Target="../media/image103.png"/><Relationship Id="rId19" Type="http://schemas.openxmlformats.org/officeDocument/2006/relationships/image" Target="../media/image66.png"/><Relationship Id="rId4" Type="http://schemas.openxmlformats.org/officeDocument/2006/relationships/image" Target="../media/image55.png"/><Relationship Id="rId9" Type="http://schemas.openxmlformats.org/officeDocument/2006/relationships/image" Target="../media/image102.png"/><Relationship Id="rId14" Type="http://schemas.openxmlformats.org/officeDocument/2006/relationships/image" Target="../media/image46.png"/><Relationship Id="rId22" Type="http://schemas.openxmlformats.org/officeDocument/2006/relationships/image" Target="../media/image61.png"/><Relationship Id="rId27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0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7.png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5.png"/><Relationship Id="rId15" Type="http://schemas.openxmlformats.org/officeDocument/2006/relationships/image" Target="../media/image76.png"/><Relationship Id="rId10" Type="http://schemas.openxmlformats.org/officeDocument/2006/relationships/image" Target="../media/image61.png"/><Relationship Id="rId4" Type="http://schemas.openxmlformats.org/officeDocument/2006/relationships/image" Target="../media/image53.png"/><Relationship Id="rId9" Type="http://schemas.openxmlformats.org/officeDocument/2006/relationships/image" Target="../media/image60.png"/><Relationship Id="rId1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46.png"/><Relationship Id="rId18" Type="http://schemas.openxmlformats.org/officeDocument/2006/relationships/image" Target="../media/image68.png"/><Relationship Id="rId3" Type="http://schemas.openxmlformats.org/officeDocument/2006/relationships/image" Target="../media/image55.png"/><Relationship Id="rId21" Type="http://schemas.openxmlformats.org/officeDocument/2006/relationships/image" Target="../media/image76.png"/><Relationship Id="rId7" Type="http://schemas.openxmlformats.org/officeDocument/2006/relationships/image" Target="../media/image87.png"/><Relationship Id="rId12" Type="http://schemas.openxmlformats.org/officeDocument/2006/relationships/image" Target="../media/image97.png"/><Relationship Id="rId17" Type="http://schemas.openxmlformats.org/officeDocument/2006/relationships/image" Target="../media/image67.png"/><Relationship Id="rId2" Type="http://schemas.openxmlformats.org/officeDocument/2006/relationships/image" Target="../media/image53.png"/><Relationship Id="rId16" Type="http://schemas.openxmlformats.org/officeDocument/2006/relationships/image" Target="../media/image6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58.png"/><Relationship Id="rId24" Type="http://schemas.openxmlformats.org/officeDocument/2006/relationships/image" Target="../media/image106.png"/><Relationship Id="rId5" Type="http://schemas.openxmlformats.org/officeDocument/2006/relationships/image" Target="../media/image85.png"/><Relationship Id="rId15" Type="http://schemas.openxmlformats.org/officeDocument/2006/relationships/image" Target="../media/image59.png"/><Relationship Id="rId23" Type="http://schemas.openxmlformats.org/officeDocument/2006/relationships/image" Target="../media/image51.png"/><Relationship Id="rId10" Type="http://schemas.openxmlformats.org/officeDocument/2006/relationships/image" Target="../media/image104.png"/><Relationship Id="rId19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103.png"/><Relationship Id="rId14" Type="http://schemas.openxmlformats.org/officeDocument/2006/relationships/image" Target="../media/image105.png"/><Relationship Id="rId22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0.png"/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0.png"/><Relationship Id="rId4" Type="http://schemas.openxmlformats.org/officeDocument/2006/relationships/image" Target="../media/image108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8.png"/><Relationship Id="rId7" Type="http://schemas.openxmlformats.org/officeDocument/2006/relationships/image" Target="../media/image11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110.png"/><Relationship Id="rId4" Type="http://schemas.openxmlformats.org/officeDocument/2006/relationships/image" Target="../media/image78.jpeg"/><Relationship Id="rId9" Type="http://schemas.openxmlformats.org/officeDocument/2006/relationships/image" Target="../media/image1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115.png"/><Relationship Id="rId18" Type="http://schemas.openxmlformats.org/officeDocument/2006/relationships/image" Target="../media/image67.png"/><Relationship Id="rId26" Type="http://schemas.openxmlformats.org/officeDocument/2006/relationships/image" Target="../media/image117.png"/><Relationship Id="rId3" Type="http://schemas.openxmlformats.org/officeDocument/2006/relationships/image" Target="../media/image53.png"/><Relationship Id="rId21" Type="http://schemas.openxmlformats.org/officeDocument/2006/relationships/image" Target="../media/image105.png"/><Relationship Id="rId7" Type="http://schemas.openxmlformats.org/officeDocument/2006/relationships/image" Target="../media/image86.png"/><Relationship Id="rId12" Type="http://schemas.openxmlformats.org/officeDocument/2006/relationships/image" Target="../media/image114.png"/><Relationship Id="rId17" Type="http://schemas.openxmlformats.org/officeDocument/2006/relationships/image" Target="../media/image51.png"/><Relationship Id="rId25" Type="http://schemas.openxmlformats.org/officeDocument/2006/relationships/image" Target="../media/image106.png"/><Relationship Id="rId2" Type="http://schemas.openxmlformats.org/officeDocument/2006/relationships/image" Target="../media/image113.png"/><Relationship Id="rId16" Type="http://schemas.openxmlformats.org/officeDocument/2006/relationships/image" Target="../media/image60.png"/><Relationship Id="rId20" Type="http://schemas.openxmlformats.org/officeDocument/2006/relationships/image" Target="../media/image76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46.png"/><Relationship Id="rId24" Type="http://schemas.openxmlformats.org/officeDocument/2006/relationships/image" Target="../media/image62.png"/><Relationship Id="rId5" Type="http://schemas.openxmlformats.org/officeDocument/2006/relationships/image" Target="../media/image57.png"/><Relationship Id="rId15" Type="http://schemas.openxmlformats.org/officeDocument/2006/relationships/image" Target="../media/image59.png"/><Relationship Id="rId23" Type="http://schemas.openxmlformats.org/officeDocument/2006/relationships/image" Target="../media/image61.png"/><Relationship Id="rId28" Type="http://schemas.openxmlformats.org/officeDocument/2006/relationships/image" Target="../media/image119.png"/><Relationship Id="rId10" Type="http://schemas.openxmlformats.org/officeDocument/2006/relationships/image" Target="../media/image97.png"/><Relationship Id="rId19" Type="http://schemas.openxmlformats.org/officeDocument/2006/relationships/image" Target="../media/image68.png"/><Relationship Id="rId4" Type="http://schemas.openxmlformats.org/officeDocument/2006/relationships/image" Target="../media/image55.png"/><Relationship Id="rId9" Type="http://schemas.openxmlformats.org/officeDocument/2006/relationships/image" Target="../media/image58.png"/><Relationship Id="rId14" Type="http://schemas.openxmlformats.org/officeDocument/2006/relationships/image" Target="../media/image116.png"/><Relationship Id="rId22" Type="http://schemas.openxmlformats.org/officeDocument/2006/relationships/image" Target="../media/image66.png"/><Relationship Id="rId27" Type="http://schemas.openxmlformats.org/officeDocument/2006/relationships/image" Target="../media/image11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9.png"/><Relationship Id="rId18" Type="http://schemas.openxmlformats.org/officeDocument/2006/relationships/image" Target="../media/image55.png"/><Relationship Id="rId3" Type="http://schemas.openxmlformats.org/officeDocument/2006/relationships/image" Target="../media/image121.png"/><Relationship Id="rId7" Type="http://schemas.openxmlformats.org/officeDocument/2006/relationships/image" Target="../media/image61.png"/><Relationship Id="rId12" Type="http://schemas.openxmlformats.org/officeDocument/2006/relationships/image" Target="../media/image76.png"/><Relationship Id="rId17" Type="http://schemas.openxmlformats.org/officeDocument/2006/relationships/image" Target="../media/image109.png"/><Relationship Id="rId2" Type="http://schemas.openxmlformats.org/officeDocument/2006/relationships/image" Target="../media/image58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51.png"/><Relationship Id="rId5" Type="http://schemas.openxmlformats.org/officeDocument/2006/relationships/image" Target="../media/image53.png"/><Relationship Id="rId15" Type="http://schemas.openxmlformats.org/officeDocument/2006/relationships/image" Target="../media/image66.png"/><Relationship Id="rId10" Type="http://schemas.openxmlformats.org/officeDocument/2006/relationships/image" Target="../media/image60.png"/><Relationship Id="rId19" Type="http://schemas.openxmlformats.org/officeDocument/2006/relationships/image" Target="../media/image123.png"/><Relationship Id="rId4" Type="http://schemas.openxmlformats.org/officeDocument/2006/relationships/image" Target="../media/image122.png"/><Relationship Id="rId9" Type="http://schemas.openxmlformats.org/officeDocument/2006/relationships/image" Target="../media/image68.png"/><Relationship Id="rId1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55.png"/><Relationship Id="rId3" Type="http://schemas.openxmlformats.org/officeDocument/2006/relationships/image" Target="../media/image121.png"/><Relationship Id="rId7" Type="http://schemas.openxmlformats.org/officeDocument/2006/relationships/image" Target="../media/image61.png"/><Relationship Id="rId12" Type="http://schemas.openxmlformats.org/officeDocument/2006/relationships/image" Target="../media/image127.png"/><Relationship Id="rId17" Type="http://schemas.openxmlformats.org/officeDocument/2006/relationships/image" Target="../media/image128.png"/><Relationship Id="rId2" Type="http://schemas.openxmlformats.org/officeDocument/2006/relationships/image" Target="../media/image124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126.png"/><Relationship Id="rId5" Type="http://schemas.openxmlformats.org/officeDocument/2006/relationships/image" Target="../media/image53.png"/><Relationship Id="rId15" Type="http://schemas.openxmlformats.org/officeDocument/2006/relationships/image" Target="../media/image86.png"/><Relationship Id="rId10" Type="http://schemas.openxmlformats.org/officeDocument/2006/relationships/image" Target="../media/image125.png"/><Relationship Id="rId4" Type="http://schemas.openxmlformats.org/officeDocument/2006/relationships/image" Target="../media/image122.png"/><Relationship Id="rId9" Type="http://schemas.openxmlformats.org/officeDocument/2006/relationships/image" Target="../media/image66.png"/><Relationship Id="rId1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emf"/><Relationship Id="rId5" Type="http://schemas.openxmlformats.org/officeDocument/2006/relationships/image" Target="../media/image131.png"/><Relationship Id="rId10" Type="http://schemas.openxmlformats.org/officeDocument/2006/relationships/image" Target="../media/image136.emf"/><Relationship Id="rId4" Type="http://schemas.openxmlformats.org/officeDocument/2006/relationships/image" Target="../media/image130.emf"/><Relationship Id="rId9" Type="http://schemas.openxmlformats.org/officeDocument/2006/relationships/image" Target="../media/image1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13" Type="http://schemas.openxmlformats.org/officeDocument/2006/relationships/image" Target="../media/image103.png"/><Relationship Id="rId3" Type="http://schemas.openxmlformats.org/officeDocument/2006/relationships/image" Target="../media/image130.emf"/><Relationship Id="rId7" Type="http://schemas.openxmlformats.org/officeDocument/2006/relationships/image" Target="../media/image135.png"/><Relationship Id="rId12" Type="http://schemas.openxmlformats.org/officeDocument/2006/relationships/image" Target="../media/image102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emf"/><Relationship Id="rId15" Type="http://schemas.openxmlformats.org/officeDocument/2006/relationships/image" Target="../media/image139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emf"/><Relationship Id="rId1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10" Type="http://schemas.openxmlformats.org/officeDocument/2006/relationships/image" Target="../media/image109.png"/><Relationship Id="rId4" Type="http://schemas.openxmlformats.org/officeDocument/2006/relationships/image" Target="../media/image145.png"/><Relationship Id="rId9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13" Type="http://schemas.openxmlformats.org/officeDocument/2006/relationships/image" Target="../media/image156.png"/><Relationship Id="rId18" Type="http://schemas.openxmlformats.org/officeDocument/2006/relationships/image" Target="../media/image161.emf"/><Relationship Id="rId26" Type="http://schemas.openxmlformats.org/officeDocument/2006/relationships/image" Target="../media/image104.png"/><Relationship Id="rId3" Type="http://schemas.openxmlformats.org/officeDocument/2006/relationships/image" Target="../media/image150.png"/><Relationship Id="rId7" Type="http://schemas.openxmlformats.org/officeDocument/2006/relationships/image" Target="../media/image152.png"/><Relationship Id="rId12" Type="http://schemas.openxmlformats.org/officeDocument/2006/relationships/image" Target="../media/image155.png"/><Relationship Id="rId17" Type="http://schemas.openxmlformats.org/officeDocument/2006/relationships/image" Target="../media/image160.png"/><Relationship Id="rId25" Type="http://schemas.openxmlformats.org/officeDocument/2006/relationships/image" Target="../media/image164.png"/><Relationship Id="rId2" Type="http://schemas.openxmlformats.org/officeDocument/2006/relationships/image" Target="../media/image192.png"/><Relationship Id="rId16" Type="http://schemas.openxmlformats.org/officeDocument/2006/relationships/image" Target="../media/image1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emf"/><Relationship Id="rId11" Type="http://schemas.openxmlformats.org/officeDocument/2006/relationships/image" Target="../media/image154.png"/><Relationship Id="rId24" Type="http://schemas.openxmlformats.org/officeDocument/2006/relationships/image" Target="../media/image163.emf"/><Relationship Id="rId5" Type="http://schemas.openxmlformats.org/officeDocument/2006/relationships/image" Target="../media/image151.png"/><Relationship Id="rId15" Type="http://schemas.openxmlformats.org/officeDocument/2006/relationships/image" Target="../media/image158.png"/><Relationship Id="rId23" Type="http://schemas.openxmlformats.org/officeDocument/2006/relationships/image" Target="NULL"/><Relationship Id="rId28" Type="http://schemas.openxmlformats.org/officeDocument/2006/relationships/image" Target="../media/image166.png"/><Relationship Id="rId10" Type="http://schemas.openxmlformats.org/officeDocument/2006/relationships/image" Target="../media/image136.emf"/><Relationship Id="rId19" Type="http://schemas.openxmlformats.org/officeDocument/2006/relationships/image" Target="../media/image162.emf"/><Relationship Id="rId4" Type="http://schemas.openxmlformats.org/officeDocument/2006/relationships/image" Target="../media/image130.emf"/><Relationship Id="rId9" Type="http://schemas.openxmlformats.org/officeDocument/2006/relationships/image" Target="../media/image153.png"/><Relationship Id="rId14" Type="http://schemas.openxmlformats.org/officeDocument/2006/relationships/image" Target="../media/image157.png"/><Relationship Id="rId27" Type="http://schemas.openxmlformats.org/officeDocument/2006/relationships/image" Target="../media/image16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67.png"/><Relationship Id="rId12" Type="http://schemas.openxmlformats.org/officeDocument/2006/relationships/image" Target="../media/image1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gi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68.png"/><Relationship Id="rId14" Type="http://schemas.openxmlformats.org/officeDocument/2006/relationships/image" Target="../media/image17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13" Type="http://schemas.openxmlformats.org/officeDocument/2006/relationships/image" Target="../media/image181.png"/><Relationship Id="rId18" Type="http://schemas.openxmlformats.org/officeDocument/2006/relationships/image" Target="../media/image14.png"/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12" Type="http://schemas.openxmlformats.org/officeDocument/2006/relationships/image" Target="../media/image180.jpeg"/><Relationship Id="rId17" Type="http://schemas.openxmlformats.org/officeDocument/2006/relationships/image" Target="../media/image185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jpe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4" Type="http://schemas.openxmlformats.org/officeDocument/2006/relationships/image" Target="../media/image172.png"/><Relationship Id="rId9" Type="http://schemas.openxmlformats.org/officeDocument/2006/relationships/image" Target="../media/image177.jpeg"/><Relationship Id="rId14" Type="http://schemas.openxmlformats.org/officeDocument/2006/relationships/image" Target="../media/image18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3" Type="http://schemas.openxmlformats.org/officeDocument/2006/relationships/image" Target="../media/image179.png"/><Relationship Id="rId7" Type="http://schemas.openxmlformats.org/officeDocument/2006/relationships/image" Target="../media/image191.png"/><Relationship Id="rId12" Type="http://schemas.openxmlformats.org/officeDocument/2006/relationships/image" Target="../media/image197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196.png"/><Relationship Id="rId5" Type="http://schemas.openxmlformats.org/officeDocument/2006/relationships/image" Target="../media/image178.png"/><Relationship Id="rId10" Type="http://schemas.openxmlformats.org/officeDocument/2006/relationships/image" Target="../media/image195.png"/><Relationship Id="rId4" Type="http://schemas.openxmlformats.org/officeDocument/2006/relationships/image" Target="../media/image189.jpeg"/><Relationship Id="rId9" Type="http://schemas.openxmlformats.org/officeDocument/2006/relationships/image" Target="../media/image1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how to take an 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maximize cumulative reward in future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dirty="0"/>
                  <a:t>Value function</a:t>
                </a:r>
              </a:p>
              <a:p>
                <a:pPr lvl="2"/>
                <a:r>
                  <a:rPr lang="en-US" dirty="0"/>
                  <a:t>State-action value</a:t>
                </a:r>
              </a:p>
              <a:p>
                <a:pPr lvl="2"/>
                <a:endParaRPr lang="en-US" dirty="0"/>
              </a:p>
              <a:p>
                <a:pPr lvl="2"/>
                <a:r>
                  <a:rPr lang="en-US" dirty="0"/>
                  <a:t>State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Goal: choose an action that leads to a highest value state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48431" y="2357306"/>
                <a:ext cx="84057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431" y="2357306"/>
                <a:ext cx="8405774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780460" y="2862635"/>
            <a:ext cx="927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History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732328" y="2806117"/>
            <a:ext cx="32968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570291" y="2818700"/>
            <a:ext cx="4039298" cy="452434"/>
            <a:chOff x="5570291" y="2818700"/>
            <a:chExt cx="4039298" cy="45243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5570291" y="2818700"/>
              <a:ext cx="4039298" cy="1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7176292" y="2871024"/>
              <a:ext cx="8737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Future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32090" y="3436936"/>
                <a:ext cx="2810128" cy="778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090" y="3436936"/>
                <a:ext cx="2810128" cy="778931"/>
              </a:xfrm>
              <a:prstGeom prst="rect">
                <a:avLst/>
              </a:prstGeom>
              <a:blipFill>
                <a:blip r:embed="rId4"/>
                <a:stretch>
                  <a:fillRect l="-901" t="-109524" b="-169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532438" y="2461382"/>
            <a:ext cx="327505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39001" y="2459794"/>
            <a:ext cx="534987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399271" y="2463604"/>
            <a:ext cx="373379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711190" y="2787299"/>
            <a:ext cx="3874771" cy="1004258"/>
            <a:chOff x="5711190" y="2787299"/>
            <a:chExt cx="3874771" cy="1004258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5711190" y="2815590"/>
              <a:ext cx="858512" cy="975967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9" idx="2"/>
            </p:cNvCxnSpPr>
            <p:nvPr/>
          </p:nvCxnSpPr>
          <p:spPr>
            <a:xfrm flipH="1">
              <a:off x="6627944" y="2787299"/>
              <a:ext cx="878551" cy="969312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0" idx="2"/>
            </p:cNvCxnSpPr>
            <p:nvPr/>
          </p:nvCxnSpPr>
          <p:spPr>
            <a:xfrm flipH="1">
              <a:off x="6721131" y="2791109"/>
              <a:ext cx="2864830" cy="977151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285225" y="4009938"/>
            <a:ext cx="3984772" cy="369332"/>
            <a:chOff x="285225" y="4009938"/>
            <a:chExt cx="3984772" cy="369332"/>
          </a:xfrm>
        </p:grpSpPr>
        <p:sp>
          <p:nvSpPr>
            <p:cNvPr id="40" name="TextBox 39"/>
            <p:cNvSpPr txBox="1"/>
            <p:nvPr/>
          </p:nvSpPr>
          <p:spPr>
            <a:xfrm>
              <a:off x="285225" y="4009938"/>
              <a:ext cx="3884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With respect to a particular policy!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V="1">
              <a:off x="3624044" y="4018328"/>
              <a:ext cx="645953" cy="1929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096291" y="3684715"/>
            <a:ext cx="4654338" cy="369332"/>
            <a:chOff x="7219860" y="3622930"/>
            <a:chExt cx="4654338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7562217" y="3622930"/>
              <a:ext cx="4311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Oftentimes approximation is needed</a:t>
              </a:r>
            </a:p>
          </p:txBody>
        </p:sp>
        <p:cxnSp>
          <p:nvCxnSpPr>
            <p:cNvPr id="25" name="Straight Arrow Connector 24"/>
            <p:cNvCxnSpPr>
              <a:stCxn id="21" idx="1"/>
            </p:cNvCxnSpPr>
            <p:nvPr/>
          </p:nvCxnSpPr>
          <p:spPr>
            <a:xfrm flipH="1">
              <a:off x="7219860" y="3807596"/>
              <a:ext cx="342357" cy="16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8B0F0BA-09F1-00F4-C18D-E303836C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C43AA3F-833C-9B77-F5ED-F106376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F9A6FB-AC06-616F-0038-F994E6DA766D}"/>
                  </a:ext>
                </a:extLst>
              </p:cNvPr>
              <p:cNvSpPr txBox="1"/>
              <p:nvPr/>
            </p:nvSpPr>
            <p:spPr>
              <a:xfrm>
                <a:off x="3633478" y="2869875"/>
                <a:ext cx="4519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F9A6FB-AC06-616F-0038-F994E6DA7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478" y="2869875"/>
                <a:ext cx="45194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D58A2DC-06EB-AE6E-AF41-1023B79D3EBB}"/>
              </a:ext>
            </a:extLst>
          </p:cNvPr>
          <p:cNvGrpSpPr/>
          <p:nvPr/>
        </p:nvGrpSpPr>
        <p:grpSpPr>
          <a:xfrm>
            <a:off x="6100952" y="3662021"/>
            <a:ext cx="5282588" cy="1059041"/>
            <a:chOff x="6100952" y="3662021"/>
            <a:chExt cx="5282588" cy="1059041"/>
          </a:xfrm>
        </p:grpSpPr>
        <p:grpSp>
          <p:nvGrpSpPr>
            <p:cNvPr id="13" name="Group 12"/>
            <p:cNvGrpSpPr/>
            <p:nvPr/>
          </p:nvGrpSpPr>
          <p:grpSpPr>
            <a:xfrm>
              <a:off x="6100952" y="3662021"/>
              <a:ext cx="5282588" cy="1059041"/>
              <a:chOff x="5989739" y="3674378"/>
              <a:chExt cx="5282588" cy="1059041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8084511" y="4364087"/>
                <a:ext cx="31878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FF0000"/>
                    </a:solidFill>
                  </a:rPr>
                  <a:t>Why do we need this?</a:t>
                </a:r>
              </a:p>
            </p:txBody>
          </p:sp>
          <p:cxnSp>
            <p:nvCxnSpPr>
              <p:cNvPr id="33" name="Straight Arrow Connector 32"/>
              <p:cNvCxnSpPr>
                <a:cxnSpLocks/>
                <a:endCxn id="36" idx="2"/>
              </p:cNvCxnSpPr>
              <p:nvPr/>
            </p:nvCxnSpPr>
            <p:spPr>
              <a:xfrm flipH="1" flipV="1">
                <a:off x="6216242" y="4039299"/>
                <a:ext cx="748754" cy="482713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/>
              <p:cNvSpPr/>
              <p:nvPr/>
            </p:nvSpPr>
            <p:spPr>
              <a:xfrm>
                <a:off x="5989739" y="3674378"/>
                <a:ext cx="453006" cy="36492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4CDD9B4-F737-C2ED-CD08-FC850DB1A4E6}"/>
                    </a:ext>
                  </a:extLst>
                </p:cNvPr>
                <p:cNvSpPr txBox="1"/>
                <p:nvPr/>
              </p:nvSpPr>
              <p:spPr>
                <a:xfrm>
                  <a:off x="7252854" y="4395354"/>
                  <a:ext cx="9343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∈(0,1]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4CDD9B4-F737-C2ED-CD08-FC850DB1A4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2854" y="4395354"/>
                  <a:ext cx="93435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757" t="-4545" r="-8108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058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prediction vs. control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  <a:p>
            <a:pPr lvl="1"/>
            <a:r>
              <a:rPr lang="en-US" dirty="0"/>
              <a:t>Evaluate value function given a policy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Optimize policy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097445" y="2205827"/>
            <a:ext cx="4017293" cy="910067"/>
            <a:chOff x="6097445" y="2205827"/>
            <a:chExt cx="4017293" cy="910067"/>
          </a:xfrm>
        </p:grpSpPr>
        <p:sp>
          <p:nvSpPr>
            <p:cNvPr id="7" name="TextBox 6"/>
            <p:cNvSpPr txBox="1"/>
            <p:nvPr/>
          </p:nvSpPr>
          <p:spPr>
            <a:xfrm>
              <a:off x="7124520" y="2552519"/>
              <a:ext cx="2990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Sort of E-step vs., M-step? 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119113" y="2205827"/>
              <a:ext cx="923067" cy="4203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6097445" y="2829873"/>
              <a:ext cx="953402" cy="28602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847970" y="3413624"/>
            <a:ext cx="5184778" cy="2462990"/>
            <a:chOff x="3528811" y="3159987"/>
            <a:chExt cx="5184778" cy="2462990"/>
          </a:xfrm>
        </p:grpSpPr>
        <p:sp>
          <p:nvSpPr>
            <p:cNvPr id="15" name="Oval 14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cxnSp>
          <p:nvCxnSpPr>
            <p:cNvPr id="22" name="Straight Arrow Connector 21"/>
            <p:cNvCxnSpPr>
              <a:stCxn id="17" idx="7"/>
              <a:endCxn id="15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7" idx="5"/>
              <a:endCxn id="19" idx="1"/>
            </p:cNvCxnSpPr>
            <p:nvPr/>
          </p:nvCxnSpPr>
          <p:spPr>
            <a:xfrm>
              <a:off x="3814624" y="4522962"/>
              <a:ext cx="952375" cy="591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5" idx="6"/>
              <a:endCxn id="16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0" idx="1"/>
              <a:endCxn id="21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6" idx="6"/>
              <a:endCxn id="21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9" idx="6"/>
              <a:endCxn id="18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8" idx="6"/>
              <a:endCxn id="20" idx="2"/>
            </p:cNvCxnSpPr>
            <p:nvPr/>
          </p:nvCxnSpPr>
          <p:spPr>
            <a:xfrm flipV="1">
              <a:off x="6451243" y="4739426"/>
              <a:ext cx="1463899" cy="4378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9" idx="7"/>
              <a:endCxn id="16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cxnSp>
          <p:nvCxnSpPr>
            <p:cNvPr id="31" name="Straight Arrow Connector 30"/>
            <p:cNvCxnSpPr>
              <a:stCxn id="20" idx="0"/>
              <a:endCxn id="30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1" idx="6"/>
              <a:endCxn id="30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43" name="Straight Arrow Connector 42"/>
            <p:cNvCxnSpPr>
              <a:stCxn id="19" idx="7"/>
              <a:endCxn id="21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15168" y="5218240"/>
                <a:ext cx="42238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+0.5×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168" y="5218240"/>
                <a:ext cx="4223849" cy="276999"/>
              </a:xfrm>
              <a:prstGeom prst="rect">
                <a:avLst/>
              </a:prstGeom>
              <a:blipFill>
                <a:blip r:embed="rId2"/>
                <a:stretch>
                  <a:fillRect l="-289" t="-2222" r="-86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437603" y="3342884"/>
                <a:ext cx="902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603" y="3342884"/>
                <a:ext cx="902875" cy="276999"/>
              </a:xfrm>
              <a:prstGeom prst="rect">
                <a:avLst/>
              </a:prstGeom>
              <a:blipFill>
                <a:blip r:embed="rId3"/>
                <a:stretch>
                  <a:fillRect l="-3378" r="-608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738833" y="3217049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833" y="3217049"/>
                <a:ext cx="1124026" cy="276999"/>
              </a:xfrm>
              <a:prstGeom prst="rect">
                <a:avLst/>
              </a:prstGeom>
              <a:blipFill>
                <a:blip r:embed="rId4"/>
                <a:stretch>
                  <a:fillRect l="-2703" r="-43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109659" y="5637272"/>
                <a:ext cx="1097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659" y="5637272"/>
                <a:ext cx="1097865" cy="276999"/>
              </a:xfrm>
              <a:prstGeom prst="rect">
                <a:avLst/>
              </a:prstGeom>
              <a:blipFill>
                <a:blip r:embed="rId5"/>
                <a:stretch>
                  <a:fillRect l="-2778" r="-50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430150" y="3498081"/>
                <a:ext cx="1119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150" y="3498081"/>
                <a:ext cx="1119345" cy="276999"/>
              </a:xfrm>
              <a:prstGeom prst="rect">
                <a:avLst/>
              </a:prstGeom>
              <a:blipFill>
                <a:blip r:embed="rId6"/>
                <a:stretch>
                  <a:fillRect l="-2732" r="-491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27666" y="5725357"/>
                <a:ext cx="13966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=−10.3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666" y="5725357"/>
                <a:ext cx="1396664" cy="276999"/>
              </a:xfrm>
              <a:prstGeom prst="rect">
                <a:avLst/>
              </a:prstGeom>
              <a:blipFill>
                <a:blip r:embed="rId7"/>
                <a:stretch>
                  <a:fillRect l="-2183" r="-3930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292666" y="4529925"/>
                <a:ext cx="14174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=−10.6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666" y="4529925"/>
                <a:ext cx="1417439" cy="276999"/>
              </a:xfrm>
              <a:prstGeom prst="rect">
                <a:avLst/>
              </a:prstGeom>
              <a:blipFill>
                <a:blip r:embed="rId8"/>
                <a:stretch>
                  <a:fillRect l="-2146" r="-3863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66083" y="4177590"/>
                <a:ext cx="1109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83" y="4177590"/>
                <a:ext cx="1109086" cy="276999"/>
              </a:xfrm>
              <a:prstGeom prst="rect">
                <a:avLst/>
              </a:prstGeom>
              <a:blipFill>
                <a:blip r:embed="rId9"/>
                <a:stretch>
                  <a:fillRect l="-2747" r="-4945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4359218" y="3689357"/>
            <a:ext cx="3623551" cy="702016"/>
            <a:chOff x="4023281" y="3452497"/>
            <a:chExt cx="3623551" cy="702016"/>
          </a:xfrm>
        </p:grpSpPr>
        <p:sp>
          <p:nvSpPr>
            <p:cNvPr id="54" name="Oval 53"/>
            <p:cNvSpPr/>
            <p:nvPr/>
          </p:nvSpPr>
          <p:spPr>
            <a:xfrm>
              <a:off x="7525712" y="3452497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023281" y="4033393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4992252" y="3668156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221974" y="3551329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5102484" y="6080332"/>
            <a:ext cx="2863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w.r.t.</a:t>
            </a:r>
            <a:r>
              <a:rPr lang="en-US" sz="1600" i="1" dirty="0"/>
              <a:t> a uniformly random policy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39992" y="3809278"/>
            <a:ext cx="231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Found a way to improve current policy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69ED71C-C5B9-D2C7-04DD-EEDED731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7D23940-195B-C16C-A6FA-28D5A9C7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2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342595"/>
            <a:ext cx="8469086" cy="2015218"/>
          </a:xfrm>
        </p:spPr>
        <p:txBody>
          <a:bodyPr/>
          <a:lstStyle/>
          <a:p>
            <a:pPr algn="ctr"/>
            <a:r>
              <a:rPr lang="en-US" dirty="0"/>
              <a:t>Multi-Armed Bandits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551691" y="5434017"/>
            <a:ext cx="5519964" cy="150018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Hongning Wang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CS@</a:t>
            </a:r>
            <a:r>
              <a:rPr lang="en-US" altLang="zh-CN" dirty="0">
                <a:solidFill>
                  <a:schemeClr val="tx1"/>
                </a:solidFill>
              </a:rPr>
              <a:t>THU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The Multi-Armed Bandit Problem and Its Solu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028" y="243658"/>
            <a:ext cx="6469290" cy="392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657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  <a:p>
            <a:r>
              <a:rPr lang="en-US" dirty="0"/>
              <a:t>Classical exploration strategies</a:t>
            </a:r>
          </a:p>
          <a:p>
            <a:r>
              <a:rPr lang="en-US" dirty="0"/>
              <a:t>Advanced bandit problems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25A2BF-2882-676C-108E-B97A40A0621F}"/>
              </a:ext>
            </a:extLst>
          </p:cNvPr>
          <p:cNvGrpSpPr/>
          <p:nvPr/>
        </p:nvGrpSpPr>
        <p:grpSpPr>
          <a:xfrm>
            <a:off x="5794625" y="2496620"/>
            <a:ext cx="3280881" cy="667820"/>
            <a:chOff x="5794625" y="2496620"/>
            <a:chExt cx="3280881" cy="66782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28D2ADF-E249-1597-443D-23F49E45717D}"/>
                </a:ext>
              </a:extLst>
            </p:cNvPr>
            <p:cNvSpPr txBox="1"/>
            <p:nvPr/>
          </p:nvSpPr>
          <p:spPr>
            <a:xfrm>
              <a:off x="6096000" y="2658221"/>
              <a:ext cx="29795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Beyond our textbook!</a:t>
              </a: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8D23C927-CA18-153D-B173-E21EC74E9FB6}"/>
                </a:ext>
              </a:extLst>
            </p:cNvPr>
            <p:cNvSpPr/>
            <p:nvPr/>
          </p:nvSpPr>
          <p:spPr>
            <a:xfrm>
              <a:off x="5794625" y="2496620"/>
              <a:ext cx="226031" cy="667820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17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749" y="5536013"/>
            <a:ext cx="3414311" cy="5008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(stochastic) Multi-arm bandit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057985" y="2350053"/>
            <a:ext cx="5542676" cy="858253"/>
            <a:chOff x="2753185" y="2261705"/>
            <a:chExt cx="5542676" cy="85825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185" y="2482079"/>
              <a:ext cx="980688" cy="63787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3858" y="2451845"/>
              <a:ext cx="1010835" cy="66811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850" y="2478685"/>
              <a:ext cx="953921" cy="64127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888383" y="2261705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891620" y="3308625"/>
            <a:ext cx="5854284" cy="1375049"/>
            <a:chOff x="2586820" y="3220277"/>
            <a:chExt cx="5854284" cy="1375049"/>
          </a:xfrm>
        </p:grpSpPr>
        <p:pic>
          <p:nvPicPr>
            <p:cNvPr id="6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820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333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977" y="3251199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892800" y="3423479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pic>
        <p:nvPicPr>
          <p:cNvPr id="17" name="Picture 2" descr="mage result for robot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38" y="4945486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4933273" y="5147319"/>
            <a:ext cx="315074" cy="382101"/>
            <a:chOff x="5382479" y="5128591"/>
            <a:chExt cx="315074" cy="382101"/>
          </a:xfrm>
        </p:grpSpPr>
        <p:pic>
          <p:nvPicPr>
            <p:cNvPr id="3074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382479" y="5128591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444323" y="5256694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519418" y="5186017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Controller, emergency, escape, evacuate, lever, pull, push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26" y="5075211"/>
            <a:ext cx="543340" cy="5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738968" y="2331511"/>
            <a:ext cx="326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Goal: </a:t>
            </a:r>
            <a:r>
              <a:rPr lang="en-US" dirty="0"/>
              <a:t>maximize the accumulated reward over T rounds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837825" y="5918556"/>
            <a:ext cx="2707757" cy="394801"/>
            <a:chOff x="2478347" y="5998069"/>
            <a:chExt cx="2707757" cy="39480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69972" y="6014768"/>
              <a:ext cx="1816132" cy="378102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2478347" y="5998069"/>
              <a:ext cx="1634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History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88730" y="5023817"/>
            <a:ext cx="1634434" cy="977762"/>
            <a:chOff x="388730" y="5023817"/>
            <a:chExt cx="1634434" cy="977762"/>
          </a:xfrm>
        </p:grpSpPr>
        <p:sp>
          <p:nvSpPr>
            <p:cNvPr id="25" name="TextBox 24"/>
            <p:cNvSpPr txBox="1"/>
            <p:nvPr/>
          </p:nvSpPr>
          <p:spPr>
            <a:xfrm>
              <a:off x="388730" y="5023817"/>
              <a:ext cx="16344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Agent/learner/policy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4679" y="5664816"/>
              <a:ext cx="1125095" cy="336763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756341" y="5012494"/>
            <a:ext cx="957886" cy="649798"/>
            <a:chOff x="3584063" y="5078755"/>
            <a:chExt cx="957886" cy="649798"/>
          </a:xfrm>
        </p:grpSpPr>
        <p:sp>
          <p:nvSpPr>
            <p:cNvPr id="28" name="TextBox 27"/>
            <p:cNvSpPr txBox="1"/>
            <p:nvPr/>
          </p:nvSpPr>
          <p:spPr>
            <a:xfrm>
              <a:off x="3584063" y="5078755"/>
              <a:ext cx="957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08213" y="5357075"/>
              <a:ext cx="600079" cy="371478"/>
            </a:xfrm>
            <a:prstGeom prst="rect">
              <a:avLst/>
            </a:prstGeom>
          </p:spPr>
        </p:pic>
      </p:grpSp>
      <p:cxnSp>
        <p:nvCxnSpPr>
          <p:cNvPr id="29" name="Straight Connector 28"/>
          <p:cNvCxnSpPr/>
          <p:nvPr/>
        </p:nvCxnSpPr>
        <p:spPr>
          <a:xfrm flipV="1">
            <a:off x="1192696" y="2323548"/>
            <a:ext cx="1802295" cy="88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201738" y="5629689"/>
            <a:ext cx="355600" cy="39487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7993997" y="5051362"/>
            <a:ext cx="7040362" cy="4697788"/>
            <a:chOff x="3050936" y="5448925"/>
            <a:chExt cx="7040362" cy="4697788"/>
          </a:xfrm>
        </p:grpSpPr>
        <p:sp>
          <p:nvSpPr>
            <p:cNvPr id="53" name="Arc 52"/>
            <p:cNvSpPr/>
            <p:nvPr/>
          </p:nvSpPr>
          <p:spPr>
            <a:xfrm rot="18961402">
              <a:off x="3050936" y="5848922"/>
              <a:ext cx="4348320" cy="2851773"/>
            </a:xfrm>
            <a:prstGeom prst="arc">
              <a:avLst>
                <a:gd name="adj1" fmla="val 16887526"/>
                <a:gd name="adj2" fmla="val 20234872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8481685">
              <a:off x="4650216" y="4705631"/>
              <a:ext cx="4697788" cy="6184376"/>
            </a:xfrm>
            <a:prstGeom prst="arc">
              <a:avLst>
                <a:gd name="adj1" fmla="val 15994470"/>
                <a:gd name="adj2" fmla="val 18268608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926338" y="4211760"/>
            <a:ext cx="3538291" cy="1874061"/>
            <a:chOff x="2064167" y="4690005"/>
            <a:chExt cx="3538291" cy="1874061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2514600" y="6146800"/>
              <a:ext cx="2271588" cy="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2514600" y="4767114"/>
              <a:ext cx="0" cy="13796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945163" y="6194734"/>
              <a:ext cx="1657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Time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 rot="16200000">
              <a:off x="1791817" y="4962355"/>
              <a:ext cx="914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Regret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945216" y="6029741"/>
            <a:ext cx="301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Sub-linear regret is preferred!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28632" y="5177314"/>
            <a:ext cx="302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Lower regret bound [LR85]:</a:t>
            </a:r>
          </a:p>
        </p:txBody>
      </p:sp>
      <p:grpSp>
        <p:nvGrpSpPr>
          <p:cNvPr id="3079" name="Group 3078"/>
          <p:cNvGrpSpPr/>
          <p:nvPr/>
        </p:nvGrpSpPr>
        <p:grpSpPr>
          <a:xfrm>
            <a:off x="4764157" y="5772297"/>
            <a:ext cx="4266374" cy="774945"/>
            <a:chOff x="4654975" y="5745001"/>
            <a:chExt cx="4266374" cy="774945"/>
          </a:xfrm>
        </p:grpSpPr>
        <p:grpSp>
          <p:nvGrpSpPr>
            <p:cNvPr id="3075" name="Group 3074"/>
            <p:cNvGrpSpPr/>
            <p:nvPr/>
          </p:nvGrpSpPr>
          <p:grpSpPr>
            <a:xfrm>
              <a:off x="4654975" y="6078330"/>
              <a:ext cx="2791791" cy="441616"/>
              <a:chOff x="4654975" y="6078330"/>
              <a:chExt cx="2791791" cy="441616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4654975" y="6150614"/>
                <a:ext cx="27917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Difficulty of the problem</a:t>
                </a:r>
              </a:p>
            </p:txBody>
          </p:sp>
          <p:cxnSp>
            <p:nvCxnSpPr>
              <p:cNvPr id="3073" name="Straight Arrow Connector 3072"/>
              <p:cNvCxnSpPr/>
              <p:nvPr/>
            </p:nvCxnSpPr>
            <p:spPr>
              <a:xfrm flipV="1">
                <a:off x="7036904" y="6078330"/>
                <a:ext cx="123687" cy="22970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Rectangle 70"/>
            <p:cNvSpPr/>
            <p:nvPr/>
          </p:nvSpPr>
          <p:spPr>
            <a:xfrm>
              <a:off x="6919753" y="5745001"/>
              <a:ext cx="2001596" cy="2450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80" name="Group 3079"/>
          <p:cNvGrpSpPr/>
          <p:nvPr/>
        </p:nvGrpSpPr>
        <p:grpSpPr>
          <a:xfrm>
            <a:off x="7134308" y="963886"/>
            <a:ext cx="2994770" cy="751453"/>
            <a:chOff x="7134308" y="963886"/>
            <a:chExt cx="2994770" cy="751453"/>
          </a:xfrm>
        </p:grpSpPr>
        <p:sp>
          <p:nvSpPr>
            <p:cNvPr id="73" name="TextBox 72"/>
            <p:cNvSpPr txBox="1"/>
            <p:nvPr/>
          </p:nvSpPr>
          <p:spPr>
            <a:xfrm>
              <a:off x="7549323" y="1069008"/>
              <a:ext cx="25797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Adversarial bandit is out of scope of this lecture</a:t>
              </a:r>
            </a:p>
          </p:txBody>
        </p:sp>
        <p:pic>
          <p:nvPicPr>
            <p:cNvPr id="1026" name="Picture 2" descr="Compiler warnings: are you checking them in Dynamics 365? - ariste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308" y="963886"/>
              <a:ext cx="430983" cy="430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82" name="TextBox 3081"/>
          <p:cNvSpPr txBox="1"/>
          <p:nvPr/>
        </p:nvSpPr>
        <p:spPr>
          <a:xfrm>
            <a:off x="5870712" y="6029739"/>
            <a:ext cx="289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Finite variance is required!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388730" y="2500243"/>
            <a:ext cx="1360556" cy="903983"/>
            <a:chOff x="388730" y="2500243"/>
            <a:chExt cx="1360556" cy="903983"/>
          </a:xfrm>
        </p:grpSpPr>
        <p:sp>
          <p:nvSpPr>
            <p:cNvPr id="24" name="TextBox 23"/>
            <p:cNvSpPr txBox="1"/>
            <p:nvPr/>
          </p:nvSpPr>
          <p:spPr>
            <a:xfrm>
              <a:off x="388730" y="2500243"/>
              <a:ext cx="12898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 distribution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5459" y="3095071"/>
              <a:ext cx="1303827" cy="309155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8719872" y="3181640"/>
            <a:ext cx="3225564" cy="902192"/>
            <a:chOff x="8719872" y="3181640"/>
            <a:chExt cx="3225564" cy="902192"/>
          </a:xfrm>
        </p:grpSpPr>
        <p:sp>
          <p:nvSpPr>
            <p:cNvPr id="26" name="TextBox 25"/>
            <p:cNvSpPr txBox="1"/>
            <p:nvPr/>
          </p:nvSpPr>
          <p:spPr>
            <a:xfrm>
              <a:off x="8719872" y="3181640"/>
              <a:ext cx="3225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(Pseudo) Regret: </a:t>
              </a:r>
              <a:r>
                <a:rPr lang="en-US" dirty="0"/>
                <a:t>expected</a:t>
              </a:r>
              <a:r>
                <a:rPr lang="en-US" b="1" dirty="0"/>
                <a:t> </a:t>
              </a:r>
              <a:r>
                <a:rPr lang="en-US" dirty="0"/>
                <a:t>loss due to not playing the best arm </a:t>
              </a:r>
              <a:endParaRPr lang="en-US" b="1" dirty="0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906410" y="3790603"/>
              <a:ext cx="2888025" cy="293229"/>
            </a:xfrm>
            <a:prstGeom prst="rect">
              <a:avLst/>
            </a:prstGeom>
          </p:spPr>
        </p:pic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91200" y="5532520"/>
            <a:ext cx="2188191" cy="509321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5728632" y="5177314"/>
            <a:ext cx="302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Lower regret bound [Aue95]: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88730" y="3812208"/>
            <a:ext cx="2445748" cy="720790"/>
            <a:chOff x="388730" y="3812208"/>
            <a:chExt cx="2445748" cy="720790"/>
          </a:xfrm>
        </p:grpSpPr>
        <p:sp>
          <p:nvSpPr>
            <p:cNvPr id="21" name="TextBox 20"/>
            <p:cNvSpPr txBox="1"/>
            <p:nvPr/>
          </p:nvSpPr>
          <p:spPr>
            <a:xfrm>
              <a:off x="388730" y="3812208"/>
              <a:ext cx="1289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Actions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00333" y="4184104"/>
              <a:ext cx="2434145" cy="348894"/>
            </a:xfrm>
            <a:prstGeom prst="rect">
              <a:avLst/>
            </a:prstGeom>
          </p:spPr>
        </p:pic>
      </p:grp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881DE7E-73CF-D4E5-1869-187FDBEC7B14}"/>
              </a:ext>
            </a:extLst>
          </p:cNvPr>
          <p:cNvGrpSpPr/>
          <p:nvPr/>
        </p:nvGrpSpPr>
        <p:grpSpPr>
          <a:xfrm>
            <a:off x="5873170" y="179906"/>
            <a:ext cx="4989648" cy="686659"/>
            <a:chOff x="5873170" y="179906"/>
            <a:chExt cx="4989648" cy="68665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8D9012-FA8E-0735-6C36-45A6B770EAFE}"/>
                </a:ext>
              </a:extLst>
            </p:cNvPr>
            <p:cNvSpPr txBox="1"/>
            <p:nvPr/>
          </p:nvSpPr>
          <p:spPr>
            <a:xfrm>
              <a:off x="7146086" y="273983"/>
              <a:ext cx="37167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 </a:t>
              </a:r>
              <a:r>
                <a:rPr lang="en-US" dirty="0">
                  <a:hlinkClick r:id="rId19"/>
                </a:rPr>
                <a:t>https://su-my.github.io/Test-page/</a:t>
              </a:r>
              <a:r>
                <a:rPr lang="zh-CN" altLang="en-US" dirty="0"/>
                <a:t> </a:t>
              </a:r>
              <a:endParaRPr lang="en-US" dirty="0"/>
            </a:p>
          </p:txBody>
        </p:sp>
        <p:pic>
          <p:nvPicPr>
            <p:cNvPr id="48" name="Picture 2" descr="Game Time (Online)">
              <a:extLst>
                <a:ext uri="{FF2B5EF4-FFF2-40B4-BE49-F238E27FC236}">
                  <a16:creationId xmlns:a16="http://schemas.microsoft.com/office/drawing/2014/main" id="{F2805DDF-3FD4-370F-DEBE-58E56FBE10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29832">
              <a:off x="5873170" y="179906"/>
              <a:ext cx="1273440" cy="6866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8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2" grpId="0" animBg="1"/>
      <p:bldP spid="46" grpId="0"/>
      <p:bldP spid="44" grpId="0"/>
      <p:bldP spid="44" grpId="1"/>
      <p:bldP spid="3082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multi-armed bandit problem difficult?</a:t>
            </a:r>
          </a:p>
          <a:p>
            <a:pPr lvl="1"/>
            <a:r>
              <a:rPr lang="en-US" dirty="0"/>
              <a:t>Explore-exploit dilemma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2" descr="The Multi-Armed Bandit Problem and Its Solu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21" y="2875159"/>
            <a:ext cx="4075549" cy="247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9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exploration necessary?</a:t>
            </a:r>
          </a:p>
          <a:p>
            <a:r>
              <a:rPr lang="en-US" dirty="0"/>
              <a:t>How to perform exploration?</a:t>
            </a:r>
          </a:p>
          <a:p>
            <a:r>
              <a:rPr lang="en-US" dirty="0"/>
              <a:t>How to balance it with exploitation?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7</a:t>
            </a:fld>
            <a:endParaRPr lang="en-US"/>
          </a:p>
        </p:txBody>
      </p:sp>
      <p:pic>
        <p:nvPicPr>
          <p:cNvPr id="1026" name="Picture 2" descr="Free Fishing Cliparts, Download Free Clip Art, Free Clip Art on Clipart 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3509963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7977429-FE28-9CB9-B826-B772B7F637B8}"/>
              </a:ext>
            </a:extLst>
          </p:cNvPr>
          <p:cNvGrpSpPr/>
          <p:nvPr/>
        </p:nvGrpSpPr>
        <p:grpSpPr>
          <a:xfrm>
            <a:off x="6904884" y="278821"/>
            <a:ext cx="3979430" cy="1479335"/>
            <a:chOff x="6867814" y="60920"/>
            <a:chExt cx="3979430" cy="14793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22512-24AF-7815-66F6-F970A0ADEEF6}"/>
                </a:ext>
              </a:extLst>
            </p:cNvPr>
            <p:cNvSpPr txBox="1"/>
            <p:nvPr/>
          </p:nvSpPr>
          <p:spPr>
            <a:xfrm>
              <a:off x="7090931" y="893924"/>
              <a:ext cx="375631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/>
                <a:t>Create a multi-armed bandit problem where a greedy algorithm fails</a:t>
              </a:r>
            </a:p>
          </p:txBody>
        </p:sp>
        <p:pic>
          <p:nvPicPr>
            <p:cNvPr id="1028" name="Picture 4" descr="The Discussion Section: Some Pointers — Mick Cooper Training and Consultancy">
              <a:extLst>
                <a:ext uri="{FF2B5EF4-FFF2-40B4-BE49-F238E27FC236}">
                  <a16:creationId xmlns:a16="http://schemas.microsoft.com/office/drawing/2014/main" id="{00BF4502-DCBC-D8B0-C855-F2E53CD6B3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7814" y="60920"/>
              <a:ext cx="1742786" cy="1060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08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exploration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 exploration</a:t>
            </a:r>
          </a:p>
          <a:p>
            <a:r>
              <a:rPr lang="en-US" dirty="0"/>
              <a:t>Optimism in the face of uncertainty</a:t>
            </a:r>
          </a:p>
          <a:p>
            <a:r>
              <a:rPr lang="en-US" dirty="0"/>
              <a:t>Posterior sampling</a:t>
            </a:r>
          </a:p>
          <a:p>
            <a:r>
              <a:rPr lang="en-US" dirty="0"/>
              <a:t>Perturbation-based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409689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Turbulence ahead!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Turbulence is a normal part of flying — here's how to ease your fears -  National | Globalnews.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36" y="2505163"/>
            <a:ext cx="63817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6033D3-08B5-B3D2-3A19-66D16CD7BD34}"/>
              </a:ext>
            </a:extLst>
          </p:cNvPr>
          <p:cNvSpPr txBox="1"/>
          <p:nvPr/>
        </p:nvSpPr>
        <p:spPr>
          <a:xfrm>
            <a:off x="1073426" y="1459855"/>
            <a:ext cx="1987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lot of math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7DE68C-BEEC-0BAE-BE3E-5709918719E1}"/>
              </a:ext>
            </a:extLst>
          </p:cNvPr>
          <p:cNvCxnSpPr>
            <a:cxnSpLocks/>
          </p:cNvCxnSpPr>
          <p:nvPr/>
        </p:nvCxnSpPr>
        <p:spPr>
          <a:xfrm>
            <a:off x="1133061" y="2067339"/>
            <a:ext cx="16459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36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BA6D6-B01B-BE33-278A-3F968E5F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E27A0-6448-A9A8-0FA0-42EBD4121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Explore-then-commit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20108-E03D-8DF8-CFA2-57D04F82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4B907-EA6B-B2D8-4BDA-40388D25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A36A2-5D1F-6290-6617-C464A09C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115A1A-7D74-DF44-877B-02B9FF8A562D}"/>
                  </a:ext>
                </a:extLst>
              </p:cNvPr>
              <p:cNvSpPr txBox="1"/>
              <p:nvPr/>
            </p:nvSpPr>
            <p:spPr>
              <a:xfrm>
                <a:off x="2597727" y="2507903"/>
                <a:ext cx="737408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Choose each action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times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Find the empirically best action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1,2,…,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m:rPr>
                        <m:lit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800" dirty="0"/>
                  <a:t> for all remaining rounds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115A1A-7D74-DF44-877B-02B9FF8A5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7727" y="2507903"/>
                <a:ext cx="7374082" cy="1384995"/>
              </a:xfrm>
              <a:prstGeom prst="rect">
                <a:avLst/>
              </a:prstGeom>
              <a:blipFill>
                <a:blip r:embed="rId2"/>
                <a:stretch>
                  <a:fillRect l="-1718" t="-5455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6DE28ED-2B12-4E30-E260-4F1E018A65B7}"/>
              </a:ext>
            </a:extLst>
          </p:cNvPr>
          <p:cNvGrpSpPr/>
          <p:nvPr/>
        </p:nvGrpSpPr>
        <p:grpSpPr>
          <a:xfrm>
            <a:off x="3937252" y="4288135"/>
            <a:ext cx="4124362" cy="1148767"/>
            <a:chOff x="3937252" y="4288135"/>
            <a:chExt cx="4124362" cy="11487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1580B3-6352-FACD-EDAB-32C14333F182}"/>
                </a:ext>
              </a:extLst>
            </p:cNvPr>
            <p:cNvSpPr txBox="1"/>
            <p:nvPr/>
          </p:nvSpPr>
          <p:spPr>
            <a:xfrm>
              <a:off x="5193723" y="4600909"/>
              <a:ext cx="2867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Regret?</a:t>
              </a:r>
            </a:p>
          </p:txBody>
        </p:sp>
        <p:pic>
          <p:nvPicPr>
            <p:cNvPr id="2053" name="Picture 5" descr="Machado: Regrets, have you had a few? Perhaps too many to mention? |  Healthing.ca">
              <a:extLst>
                <a:ext uri="{FF2B5EF4-FFF2-40B4-BE49-F238E27FC236}">
                  <a16:creationId xmlns:a16="http://schemas.microsoft.com/office/drawing/2014/main" id="{10239725-16E1-037E-5855-4388B2566A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67" r="13285"/>
            <a:stretch/>
          </p:blipFill>
          <p:spPr bwMode="auto">
            <a:xfrm>
              <a:off x="3937252" y="4288135"/>
              <a:ext cx="1112729" cy="1148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84609-ED6A-E9EA-9AC0-BDAA57803150}"/>
              </a:ext>
            </a:extLst>
          </p:cNvPr>
          <p:cNvGrpSpPr/>
          <p:nvPr/>
        </p:nvGrpSpPr>
        <p:grpSpPr>
          <a:xfrm>
            <a:off x="7096991" y="1825625"/>
            <a:ext cx="4256808" cy="1686502"/>
            <a:chOff x="7096991" y="1825625"/>
            <a:chExt cx="4256808" cy="16865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6D7425-6EDC-8742-9B34-B7F571748BF7}"/>
                </a:ext>
              </a:extLst>
            </p:cNvPr>
            <p:cNvSpPr txBox="1"/>
            <p:nvPr/>
          </p:nvSpPr>
          <p:spPr>
            <a:xfrm>
              <a:off x="7938654" y="1825625"/>
              <a:ext cx="34151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What’s the probability we made a WRONG choice here?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FD8AA0D-7661-F1D9-D0E7-1B11CD2A60A6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7096991" y="2179568"/>
              <a:ext cx="841663" cy="53245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3B3A8A0-0B7B-629E-AD73-10FCF1356D63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7517823" y="2179568"/>
              <a:ext cx="420831" cy="133255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228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B9300-AA53-999E-760B-99342093D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secret: tail bounds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02AEE-1565-C319-8B07-9228BE061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far can a random variable get away from its expectation?</a:t>
            </a:r>
          </a:p>
          <a:p>
            <a:pPr lvl="1"/>
            <a:r>
              <a:rPr lang="en-US" dirty="0"/>
              <a:t>As far as it can?</a:t>
            </a:r>
          </a:p>
          <a:p>
            <a:pPr lvl="1"/>
            <a:r>
              <a:rPr lang="en-US" dirty="0"/>
              <a:t>But how about its corresponding </a:t>
            </a:r>
          </a:p>
          <a:p>
            <a:pPr marL="457200" lvl="1" indent="0">
              <a:buNone/>
            </a:pPr>
            <a:r>
              <a:rPr lang="en-US" dirty="0"/>
              <a:t>    probability of hitting this several</a:t>
            </a:r>
          </a:p>
          <a:p>
            <a:pPr marL="457200" lvl="1" indent="0">
              <a:buNone/>
            </a:pPr>
            <a:r>
              <a:rPr lang="en-US" dirty="0"/>
              <a:t>    times?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7FEBC-8075-B151-0B28-E1FB9FF2E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6102D-97B1-842A-667D-6904AEA3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A21D8-3A65-DA21-28BE-616C52F1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C6AA4A-0213-ED98-47CC-BC06AC210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85" y="2605377"/>
            <a:ext cx="4996827" cy="35715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082A40-2F0E-DE6B-D433-9208B36B93CF}"/>
              </a:ext>
            </a:extLst>
          </p:cNvPr>
          <p:cNvSpPr txBox="1"/>
          <p:nvPr/>
        </p:nvSpPr>
        <p:spPr>
          <a:xfrm>
            <a:off x="9206140" y="3059668"/>
            <a:ext cx="230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Key: finite variance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3C7E55-EBDF-DB64-0B1E-AAE4885FB0A6}"/>
              </a:ext>
            </a:extLst>
          </p:cNvPr>
          <p:cNvGrpSpPr/>
          <p:nvPr/>
        </p:nvGrpSpPr>
        <p:grpSpPr>
          <a:xfrm>
            <a:off x="6765622" y="5506655"/>
            <a:ext cx="4588179" cy="506668"/>
            <a:chOff x="2354781" y="5725886"/>
            <a:chExt cx="4588179" cy="5066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43AEC7-9541-AA3A-A4E2-D9DC390220BE}"/>
                </a:ext>
              </a:extLst>
            </p:cNvPr>
            <p:cNvSpPr/>
            <p:nvPr/>
          </p:nvSpPr>
          <p:spPr>
            <a:xfrm>
              <a:off x="2354781" y="5725886"/>
              <a:ext cx="840523" cy="489857"/>
            </a:xfrm>
            <a:prstGeom prst="rect">
              <a:avLst/>
            </a:prstGeom>
            <a:solidFill>
              <a:srgbClr val="7030A0">
                <a:alpha val="33000"/>
              </a:srgbClr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712E1D-838B-AA88-DC44-BC4C3A1BE849}"/>
                </a:ext>
              </a:extLst>
            </p:cNvPr>
            <p:cNvSpPr/>
            <p:nvPr/>
          </p:nvSpPr>
          <p:spPr>
            <a:xfrm>
              <a:off x="6102437" y="5742697"/>
              <a:ext cx="840523" cy="489857"/>
            </a:xfrm>
            <a:prstGeom prst="rect">
              <a:avLst/>
            </a:prstGeom>
            <a:solidFill>
              <a:srgbClr val="7030A0">
                <a:alpha val="33000"/>
              </a:srgbClr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01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71A0-4FDC-1531-4662-1E7F4468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 bounds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DB5F3-6A5D-221E-B93A-B39EE9F07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30791" cy="4351338"/>
          </a:xfrm>
        </p:spPr>
        <p:txBody>
          <a:bodyPr/>
          <a:lstStyle/>
          <a:p>
            <a:r>
              <a:rPr lang="en-US" dirty="0"/>
              <a:t>Law of large numbers</a:t>
            </a:r>
          </a:p>
          <a:p>
            <a:pPr lvl="1"/>
            <a:r>
              <a:rPr lang="en-US" dirty="0"/>
              <a:t>The average is approaching the expected value, when the number of trials is large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E964F-7EEC-1490-0087-D087CF81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01058-4A04-A38A-DAB4-3197317D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52D58-75CB-9A0D-3CE4-1351656D2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2" descr="Large numbers">
            <a:extLst>
              <a:ext uri="{FF2B5EF4-FFF2-40B4-BE49-F238E27FC236}">
                <a16:creationId xmlns:a16="http://schemas.microsoft.com/office/drawing/2014/main" id="{C44C72BB-17DA-4812-887A-E4317047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711" y="3043997"/>
            <a:ext cx="3710562" cy="332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04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5A8A-6231-1885-B5B0-CA6C8CAE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Bounding the probabilities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FD18A-D161-7C9C-7ABB-F116515FD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Markov’s inequality bounds the probability that a non-negative random variable exceeds a fixed value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Chebyshev’s inequality bounds the probability that a random variable deviates from its expected value by more than a fixed scaling of its standard deviation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FE246-2DAB-8E2B-384F-AD3A84E40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61640-923A-D850-A9B1-D7A993FE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01787-1C15-0BDA-9589-9E864730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C23184-72E8-B347-4636-96469DB9C8BF}"/>
                  </a:ext>
                </a:extLst>
              </p:cNvPr>
              <p:cNvSpPr txBox="1"/>
              <p:nvPr/>
            </p:nvSpPr>
            <p:spPr>
              <a:xfrm>
                <a:off x="4726693" y="2832688"/>
                <a:ext cx="2397388" cy="7041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C23184-72E8-B347-4636-96469DB9C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693" y="2832688"/>
                <a:ext cx="2397388" cy="704104"/>
              </a:xfrm>
              <a:prstGeom prst="rect">
                <a:avLst/>
              </a:prstGeom>
              <a:blipFill>
                <a:blip r:embed="rId2"/>
                <a:stretch>
                  <a:fillRect l="-1053" t="-5357" r="-2632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321E98-C087-DCA6-06BE-D7CFB629F412}"/>
                  </a:ext>
                </a:extLst>
              </p:cNvPr>
              <p:cNvSpPr txBox="1"/>
              <p:nvPr/>
            </p:nvSpPr>
            <p:spPr>
              <a:xfrm>
                <a:off x="4610753" y="4921409"/>
                <a:ext cx="2970493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321E98-C087-DCA6-06BE-D7CFB629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753" y="4921409"/>
                <a:ext cx="2970493" cy="693844"/>
              </a:xfrm>
              <a:prstGeom prst="rect">
                <a:avLst/>
              </a:prstGeom>
              <a:blipFill>
                <a:blip r:embed="rId3"/>
                <a:stretch>
                  <a:fillRect l="-1271" t="-178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079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2879D-42E1-9A37-03D6-38AC3D2A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Hoeffding’s</a:t>
            </a:r>
            <a:r>
              <a:rPr lang="en-US" dirty="0"/>
              <a:t>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50876-E8FA-1F15-EC29-15D360D4B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06100" cy="4351338"/>
          </a:xfrm>
        </p:spPr>
        <p:txBody>
          <a:bodyPr/>
          <a:lstStyle/>
          <a:p>
            <a:r>
              <a:rPr lang="en-US" dirty="0"/>
              <a:t>It bounds the sum of random variables deviates from its expected sum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BF5E9-6037-1CCB-4C1C-1E5E9E2A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C03DF-AFF7-EDB4-EF66-4993BC4D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72F5A-20F4-4DB1-D13B-962AE0D05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14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7C367A-0223-2B2C-AA71-FA3240A2DBFA}"/>
              </a:ext>
            </a:extLst>
          </p:cNvPr>
          <p:cNvGrpSpPr/>
          <p:nvPr/>
        </p:nvGrpSpPr>
        <p:grpSpPr>
          <a:xfrm>
            <a:off x="6515101" y="4337624"/>
            <a:ext cx="4187537" cy="1162146"/>
            <a:chOff x="4187537" y="4028981"/>
            <a:chExt cx="4187537" cy="116214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E96CCD-CC56-A9B8-D27D-E68DC855EFD4}"/>
                </a:ext>
              </a:extLst>
            </p:cNvPr>
            <p:cNvSpPr txBox="1"/>
            <p:nvPr/>
          </p:nvSpPr>
          <p:spPr>
            <a:xfrm>
              <a:off x="4187537" y="4544796"/>
              <a:ext cx="41875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The probability increases slowly with respect to the number of samples!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3A580EE-E3CE-4D47-996F-8C5C4BBA64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9429" y="4028981"/>
              <a:ext cx="0" cy="4950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1DF591-6BA9-5D21-E326-54D381284812}"/>
                  </a:ext>
                </a:extLst>
              </p:cNvPr>
              <p:cNvSpPr txBox="1"/>
              <p:nvPr/>
            </p:nvSpPr>
            <p:spPr>
              <a:xfrm>
                <a:off x="2580614" y="3410013"/>
                <a:ext cx="6183103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01DF591-6BA9-5D21-E326-54D381284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614" y="3410013"/>
                <a:ext cx="6183103" cy="1008225"/>
              </a:xfrm>
              <a:prstGeom prst="rect">
                <a:avLst/>
              </a:prstGeom>
              <a:blipFill>
                <a:blip r:embed="rId2"/>
                <a:stretch>
                  <a:fillRect l="-9221" t="-121250" b="-1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84956D8-F84A-A740-C470-DBF2C790088E}"/>
                  </a:ext>
                </a:extLst>
              </p:cNvPr>
              <p:cNvSpPr txBox="1"/>
              <p:nvPr/>
            </p:nvSpPr>
            <p:spPr>
              <a:xfrm>
                <a:off x="2454490" y="2702751"/>
                <a:ext cx="6842322" cy="370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sz="2400" dirty="0"/>
                  <a:t> are </a:t>
                </a:r>
                <a:r>
                  <a:rPr lang="en-US" sz="2400" dirty="0" err="1">
                    <a:solidFill>
                      <a:srgbClr val="00B050"/>
                    </a:solidFill>
                  </a:rPr>
                  <a:t>iid</a:t>
                </a:r>
                <a:r>
                  <a:rPr lang="en-US" sz="2400" dirty="0"/>
                  <a:t> random variables with </a:t>
                </a:r>
                <a:r>
                  <a:rPr lang="en-US" sz="2400" dirty="0">
                    <a:solidFill>
                      <a:srgbClr val="00B050"/>
                    </a:solidFill>
                  </a:rPr>
                  <a:t>finite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84956D8-F84A-A740-C470-DBF2C7900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490" y="2702751"/>
                <a:ext cx="6842322" cy="370614"/>
              </a:xfrm>
              <a:prstGeom prst="rect">
                <a:avLst/>
              </a:prstGeom>
              <a:blipFill>
                <a:blip r:embed="rId3"/>
                <a:stretch>
                  <a:fillRect t="-200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39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C009D-EDC3-4AF7-A50A-F48412B2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 analysis for explore-then-commit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884C8-0E24-F70F-2B79-C6D85E5F2C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Without loss of generality, we assume</a:t>
                </a:r>
              </a:p>
              <a:p>
                <a:endParaRPr lang="en-US" sz="4000" dirty="0"/>
              </a:p>
              <a:p>
                <a:pPr lvl="1"/>
                <a:r>
                  <a:rPr lang="en-US" dirty="0"/>
                  <a:t>This is only for analysis, </a:t>
                </a:r>
                <a:r>
                  <a:rPr lang="en-US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/>
                  <a:t> the prior knowledge for the policy</a:t>
                </a:r>
              </a:p>
              <a:p>
                <a:pPr lvl="1"/>
                <a:r>
                  <a:rPr lang="en-US" dirty="0"/>
                  <a:t>Define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a.k.a.,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sub-optimality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gap</a:t>
                </a:r>
                <a:endParaRPr lang="en-US" dirty="0"/>
              </a:p>
              <a:p>
                <a:pPr lvl="1"/>
                <a:r>
                  <a:rPr lang="en-US" dirty="0"/>
                  <a:t>We will only consider the case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884C8-0E24-F70F-2B79-C6D85E5F2C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02764-251B-0656-7137-D2491E76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875C6-3383-850C-38EF-81CED31E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DE239-ACE3-19C8-66B1-AC49E149C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106DD8-5F97-C8B8-B692-B126AFAF2401}"/>
                  </a:ext>
                </a:extLst>
              </p:cNvPr>
              <p:cNvSpPr txBox="1"/>
              <p:nvPr/>
            </p:nvSpPr>
            <p:spPr>
              <a:xfrm>
                <a:off x="4633195" y="2360560"/>
                <a:ext cx="292560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≥…≥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106DD8-5F97-C8B8-B692-B126AFAF2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195" y="2360560"/>
                <a:ext cx="2925609" cy="430887"/>
              </a:xfrm>
              <a:prstGeom prst="rect">
                <a:avLst/>
              </a:prstGeom>
              <a:blipFill>
                <a:blip r:embed="rId3"/>
                <a:stretch>
                  <a:fillRect l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>
            <a:extLst>
              <a:ext uri="{FF2B5EF4-FFF2-40B4-BE49-F238E27FC236}">
                <a16:creationId xmlns:a16="http://schemas.microsoft.com/office/drawing/2014/main" id="{3004C8AA-3217-AA89-28C2-15B51F29D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603" y="3674305"/>
            <a:ext cx="618787" cy="61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2488189-0602-CE00-38DF-016B63AE4A52}"/>
              </a:ext>
            </a:extLst>
          </p:cNvPr>
          <p:cNvGrpSpPr/>
          <p:nvPr/>
        </p:nvGrpSpPr>
        <p:grpSpPr>
          <a:xfrm>
            <a:off x="2845376" y="4251844"/>
            <a:ext cx="7374082" cy="1723549"/>
            <a:chOff x="2408958" y="4257929"/>
            <a:chExt cx="7374082" cy="17235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D14FCB6-D7F5-2CEA-EE6E-AEE9BEB1A96C}"/>
                    </a:ext>
                  </a:extLst>
                </p:cNvPr>
                <p:cNvSpPr txBox="1"/>
                <p:nvPr/>
              </p:nvSpPr>
              <p:spPr>
                <a:xfrm>
                  <a:off x="2408958" y="4781149"/>
                  <a:ext cx="7374082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Choose each action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sz="2400" dirty="0"/>
                    <a:t> times</a:t>
                  </a: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Find the empirically best action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lit/>
                        </m:rPr>
                        <a:rPr lang="en-US" sz="2400" b="0" i="1" dirty="0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1,2,…,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m:rPr>
                          <m:lit/>
                        </m:rPr>
                        <a:rPr lang="en-US" sz="2400" b="0" i="1" dirty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a14:m>
                  <a:endParaRPr lang="en-US" sz="2400" dirty="0"/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Choose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a14:m>
                  <a:r>
                    <a:rPr lang="en-US" sz="2400" dirty="0"/>
                    <a:t> for all remaining rounds 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D14FCB6-D7F5-2CEA-EE6E-AEE9BEB1A9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8958" y="4781149"/>
                  <a:ext cx="7374082" cy="1200329"/>
                </a:xfrm>
                <a:prstGeom prst="rect">
                  <a:avLst/>
                </a:prstGeom>
                <a:blipFill>
                  <a:blip r:embed="rId5"/>
                  <a:stretch>
                    <a:fillRect l="-1377" t="-3125" b="-104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A88110-242C-19C6-34B5-43CABA02E8C5}"/>
                </a:ext>
              </a:extLst>
            </p:cNvPr>
            <p:cNvSpPr txBox="1"/>
            <p:nvPr/>
          </p:nvSpPr>
          <p:spPr>
            <a:xfrm>
              <a:off x="2408958" y="4257929"/>
              <a:ext cx="34307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Recall the algorithm: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CB9AE5-DF41-CA52-A98C-1E0C567B8FB2}"/>
              </a:ext>
            </a:extLst>
          </p:cNvPr>
          <p:cNvGrpSpPr/>
          <p:nvPr/>
        </p:nvGrpSpPr>
        <p:grpSpPr>
          <a:xfrm>
            <a:off x="8295861" y="5551554"/>
            <a:ext cx="3424935" cy="646331"/>
            <a:chOff x="8295861" y="5551554"/>
            <a:chExt cx="3424935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CDEB35-425E-5358-8712-79CFA9603A2B}"/>
                </a:ext>
              </a:extLst>
            </p:cNvPr>
            <p:cNvSpPr txBox="1"/>
            <p:nvPr/>
          </p:nvSpPr>
          <p:spPr>
            <a:xfrm>
              <a:off x="8977596" y="5551554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Probability of committing to the wrong arm?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2B6AF03-256F-5B85-4105-6A92ABC1FD4D}"/>
                </a:ext>
              </a:extLst>
            </p:cNvPr>
            <p:cNvCxnSpPr/>
            <p:nvPr/>
          </p:nvCxnSpPr>
          <p:spPr>
            <a:xfrm flipH="1">
              <a:off x="8295861" y="5738191"/>
              <a:ext cx="6096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138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9550-B4EE-15E9-0216-811C3167C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 analysis for explore-then-commit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51D8F-D800-7366-E203-B08B3D5339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Step 1: Let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be the average reward after exploring</a:t>
                </a:r>
              </a:p>
              <a:p>
                <a:pPr marL="0" indent="0">
                  <a:buNone/>
                </a:pPr>
                <a:r>
                  <a:rPr lang="en-US" dirty="0"/>
                  <a:t> 	     </a:t>
                </a:r>
                <a:r>
                  <a:rPr lang="en-US" sz="2800" dirty="0"/>
                  <a:t>The algorithm commits to the wrong arm if</a:t>
                </a:r>
              </a:p>
              <a:p>
                <a:endParaRPr lang="en-US" sz="3600" dirty="0"/>
              </a:p>
              <a:p>
                <a:r>
                  <a:rPr lang="en-US" dirty="0"/>
                  <a:t>Step 2:</a:t>
                </a:r>
                <a:r>
                  <a:rPr lang="en-US" sz="2800" dirty="0"/>
                  <a:t> </a:t>
                </a:r>
                <a:r>
                  <a:rPr lang="en-US" altLang="zh-CN" sz="2800" dirty="0"/>
                  <a:t>The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regret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consists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of two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parts,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51D8F-D800-7366-E203-B08B3D5339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F345C-CD2B-5A2F-4CD5-B0067FCE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25F50-C9E4-65A5-7EC3-01A25559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F303E-D95D-AA25-263C-8B524FB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3668E-F505-E3FC-F629-5DCF0DEF9732}"/>
                  </a:ext>
                </a:extLst>
              </p:cNvPr>
              <p:cNvSpPr txBox="1"/>
              <p:nvPr/>
            </p:nvSpPr>
            <p:spPr>
              <a:xfrm>
                <a:off x="3195205" y="2843149"/>
                <a:ext cx="180086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3668E-F505-E3FC-F629-5DCF0DEF9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205" y="2843149"/>
                <a:ext cx="1800865" cy="523220"/>
              </a:xfrm>
              <a:prstGeom prst="rect">
                <a:avLst/>
              </a:prstGeom>
              <a:blipFill>
                <a:blip r:embed="rId3"/>
                <a:stretch>
                  <a:fillRect l="-1399" t="-4762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2E75DD-3DA8-316A-F6F7-951919B6895A}"/>
                  </a:ext>
                </a:extLst>
              </p:cNvPr>
              <p:cNvSpPr txBox="1"/>
              <p:nvPr/>
            </p:nvSpPr>
            <p:spPr>
              <a:xfrm>
                <a:off x="3442340" y="3947872"/>
                <a:ext cx="4471930" cy="1038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2E75DD-3DA8-316A-F6F7-951919B68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40" y="3947872"/>
                <a:ext cx="4471930" cy="1038298"/>
              </a:xfrm>
              <a:prstGeom prst="rect">
                <a:avLst/>
              </a:prstGeom>
              <a:blipFill>
                <a:blip r:embed="rId4"/>
                <a:stretch>
                  <a:fillRect t="-117073" b="-178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55CB09-EFCB-2B0C-2B75-35A998E38AF5}"/>
                  </a:ext>
                </a:extLst>
              </p:cNvPr>
              <p:cNvSpPr txBox="1"/>
              <p:nvPr/>
            </p:nvSpPr>
            <p:spPr>
              <a:xfrm>
                <a:off x="3890083" y="5027568"/>
                <a:ext cx="67705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𝑐𝑜𝑚𝑚𝑖𝑡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𝑡ℎ𝑒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𝑤𝑟𝑜𝑛𝑔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𝑎𝑟𝑚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55CB09-EFCB-2B0C-2B75-35A998E38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83" y="5027568"/>
                <a:ext cx="6770507" cy="369332"/>
              </a:xfrm>
              <a:prstGeom prst="rect">
                <a:avLst/>
              </a:prstGeom>
              <a:blipFill>
                <a:blip r:embed="rId5"/>
                <a:stretch>
                  <a:fillRect l="-562" t="-6897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DEB53-67F7-25FD-3222-339D59D3BEB7}"/>
                  </a:ext>
                </a:extLst>
              </p:cNvPr>
              <p:cNvSpPr txBox="1"/>
              <p:nvPr/>
            </p:nvSpPr>
            <p:spPr>
              <a:xfrm>
                <a:off x="3890083" y="5472688"/>
                <a:ext cx="61950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DEB53-67F7-25FD-3222-339D59D3B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83" y="5472688"/>
                <a:ext cx="6195093" cy="369332"/>
              </a:xfrm>
              <a:prstGeom prst="rect">
                <a:avLst/>
              </a:prstGeom>
              <a:blipFill>
                <a:blip r:embed="rId6"/>
                <a:stretch>
                  <a:fillRect t="-17241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39073F-E20B-FCDD-1221-70005AB4E54A}"/>
                  </a:ext>
                </a:extLst>
              </p:cNvPr>
              <p:cNvSpPr txBox="1"/>
              <p:nvPr/>
            </p:nvSpPr>
            <p:spPr>
              <a:xfrm>
                <a:off x="3907852" y="5810079"/>
                <a:ext cx="3332130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func>
                        <m:funcPr>
                          <m:ctrl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CN" sz="24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39073F-E20B-FCDD-1221-70005AB4E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52" y="5810079"/>
                <a:ext cx="3332130" cy="837345"/>
              </a:xfrm>
              <a:prstGeom prst="rect">
                <a:avLst/>
              </a:prstGeom>
              <a:blipFill>
                <a:blip r:embed="rId7"/>
                <a:stretch>
                  <a:fillRect l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92E634BA-FFC1-AB19-D7F2-2A0F7E54F411}"/>
              </a:ext>
            </a:extLst>
          </p:cNvPr>
          <p:cNvGrpSpPr/>
          <p:nvPr/>
        </p:nvGrpSpPr>
        <p:grpSpPr>
          <a:xfrm>
            <a:off x="8610600" y="2435923"/>
            <a:ext cx="3581400" cy="475396"/>
            <a:chOff x="8610600" y="2435923"/>
            <a:chExt cx="3581400" cy="4753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18FEC3-CA24-5C16-1E2D-D639DDC9C2A3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How likely will it happen?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AA72471-DD6F-95D9-77F1-8B69DF2355E0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>
              <a:off x="8610600" y="2620589"/>
              <a:ext cx="491836" cy="29073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0DF509-DDAE-9C48-2AA5-ECEA16C00847}"/>
              </a:ext>
            </a:extLst>
          </p:cNvPr>
          <p:cNvGrpSpPr/>
          <p:nvPr/>
        </p:nvGrpSpPr>
        <p:grpSpPr>
          <a:xfrm>
            <a:off x="5678305" y="3396688"/>
            <a:ext cx="4303895" cy="696332"/>
            <a:chOff x="7888105" y="2435923"/>
            <a:chExt cx="4303895" cy="696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7E8CB5-6D04-353B-126D-59415DF97C0D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From exploration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FC144E1-B4C2-C104-F112-C90CE478043E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H="1">
              <a:off x="7888105" y="2620589"/>
              <a:ext cx="1214331" cy="51166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3959A4-782A-8C1F-478B-D9DA1DA62D9C}"/>
              </a:ext>
            </a:extLst>
          </p:cNvPr>
          <p:cNvGrpSpPr/>
          <p:nvPr/>
        </p:nvGrpSpPr>
        <p:grpSpPr>
          <a:xfrm>
            <a:off x="7990609" y="3915602"/>
            <a:ext cx="3795374" cy="369332"/>
            <a:chOff x="8396626" y="2435923"/>
            <a:chExt cx="3795374" cy="369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A6010A-A28F-735B-D51C-99A6B63FDFF2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From the commitment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4083A3F-8909-1CAB-D698-82F6D79AF5BA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8396626" y="2620589"/>
              <a:ext cx="705810" cy="14723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0A895D-28B6-7FB4-6467-4EC0E503389E}"/>
              </a:ext>
            </a:extLst>
          </p:cNvPr>
          <p:cNvGrpSpPr/>
          <p:nvPr/>
        </p:nvGrpSpPr>
        <p:grpSpPr>
          <a:xfrm>
            <a:off x="7349948" y="6081991"/>
            <a:ext cx="3631601" cy="369332"/>
            <a:chOff x="8560399" y="2435923"/>
            <a:chExt cx="3631601" cy="3693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B6A731-727D-9652-E18C-D14BD66AF799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Hoeffding</a:t>
              </a:r>
              <a:r>
                <a:rPr lang="en-US" dirty="0">
                  <a:solidFill>
                    <a:srgbClr val="FF0000"/>
                  </a:solidFill>
                </a:rPr>
                <a:t>!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C20B3D8-4E23-2178-E318-A21DB745D332}"/>
                </a:ext>
              </a:extLst>
            </p:cNvPr>
            <p:cNvCxnSpPr>
              <a:cxnSpLocks/>
              <a:stCxn id="31" idx="1"/>
              <a:endCxn id="16" idx="3"/>
            </p:cNvCxnSpPr>
            <p:nvPr/>
          </p:nvCxnSpPr>
          <p:spPr>
            <a:xfrm flipH="1">
              <a:off x="8560399" y="2620589"/>
              <a:ext cx="54203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92BE5F-FE18-707D-8DF3-80CD89C8E54E}"/>
                  </a:ext>
                </a:extLst>
              </p:cNvPr>
              <p:cNvSpPr txBox="1"/>
              <p:nvPr/>
            </p:nvSpPr>
            <p:spPr>
              <a:xfrm>
                <a:off x="4524714" y="2851051"/>
                <a:ext cx="6096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92BE5F-FE18-707D-8DF3-80CD89C8E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714" y="2851051"/>
                <a:ext cx="6096000" cy="523220"/>
              </a:xfrm>
              <a:prstGeom prst="rect">
                <a:avLst/>
              </a:prstGeom>
              <a:blipFill>
                <a:blip r:embed="rId8"/>
                <a:stretch>
                  <a:fillRect l="-208" t="-7143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660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9550-B4EE-15E9-0216-811C3167C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Explore-exploit dilemma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4B8031-124C-22B5-ADBE-C2DB1009F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take a close look at the regret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right-hand</a:t>
            </a:r>
            <a:r>
              <a:rPr lang="zh-CN" altLang="en-US" dirty="0"/>
              <a:t> </a:t>
            </a:r>
            <a:r>
              <a:rPr lang="en-US" altLang="zh-CN" dirty="0"/>
              <a:t>side</a:t>
            </a:r>
            <a:r>
              <a:rPr lang="zh-CN" altLang="en-US" dirty="0"/>
              <a:t> </a:t>
            </a:r>
            <a:r>
              <a:rPr lang="en-US" altLang="zh-CN" dirty="0"/>
              <a:t>minimized?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gives</a:t>
            </a:r>
            <a:r>
              <a:rPr lang="zh-CN" altLang="en-US" dirty="0"/>
              <a:t> </a:t>
            </a:r>
            <a:r>
              <a:rPr lang="en-US" altLang="zh-CN" dirty="0"/>
              <a:t>us</a:t>
            </a:r>
            <a:r>
              <a:rPr lang="zh-CN" altLang="en-US" dirty="0"/>
              <a:t> </a:t>
            </a:r>
            <a:r>
              <a:rPr lang="en-US" altLang="zh-CN" dirty="0"/>
              <a:t>its</a:t>
            </a:r>
            <a:r>
              <a:rPr lang="zh-CN" altLang="en-US" dirty="0"/>
              <a:t> </a:t>
            </a:r>
            <a:r>
              <a:rPr lang="en-US" altLang="zh-CN" dirty="0"/>
              <a:t>regret</a:t>
            </a:r>
            <a:r>
              <a:rPr lang="zh-CN" altLang="en-US" dirty="0"/>
              <a:t> </a:t>
            </a:r>
            <a:r>
              <a:rPr lang="en-US" altLang="zh-CN" dirty="0"/>
              <a:t>bound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F345C-CD2B-5A2F-4CD5-B0067FCE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25F50-C9E4-65A5-7EC3-01A25559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F303E-D95D-AA25-263C-8B524FB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05FAD0-A6A9-46DE-4306-8F4318BA0E3E}"/>
                  </a:ext>
                </a:extLst>
              </p:cNvPr>
              <p:cNvSpPr txBox="1"/>
              <p:nvPr/>
            </p:nvSpPr>
            <p:spPr>
              <a:xfrm>
                <a:off x="4310751" y="2350668"/>
                <a:ext cx="4247894" cy="682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sz="28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Δ</m:t>
                    </m:r>
                    <m:func>
                      <m:funcPr>
                        <m:ctrlPr>
                          <a:rPr lang="en-US" altLang="zh-CN" sz="28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8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en-US" altLang="zh-CN" sz="2800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sz="2800" b="0" i="0" smtClean="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p>
                                    <m: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05FAD0-A6A9-46DE-4306-8F4318BA0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51" y="2350668"/>
                <a:ext cx="4247894" cy="682559"/>
              </a:xfrm>
              <a:prstGeom prst="rect">
                <a:avLst/>
              </a:prstGeom>
              <a:blipFill>
                <a:blip r:embed="rId2"/>
                <a:stretch>
                  <a:fillRect l="-896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07899A0-BA6B-ECCD-FDFF-E97E4FAA1447}"/>
              </a:ext>
            </a:extLst>
          </p:cNvPr>
          <p:cNvGrpSpPr/>
          <p:nvPr/>
        </p:nvGrpSpPr>
        <p:grpSpPr>
          <a:xfrm>
            <a:off x="4310751" y="2919845"/>
            <a:ext cx="2306782" cy="852579"/>
            <a:chOff x="4310751" y="2919845"/>
            <a:chExt cx="2306782" cy="85257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763A79-E766-5A6A-8EE5-0D73B149FAB7}"/>
                </a:ext>
              </a:extLst>
            </p:cNvPr>
            <p:cNvSpPr txBox="1"/>
            <p:nvPr/>
          </p:nvSpPr>
          <p:spPr>
            <a:xfrm>
              <a:off x="4310751" y="3372314"/>
              <a:ext cx="23067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Cost of exploration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6D2F952-1C77-F98C-7EFA-D572BF0D1D71}"/>
                </a:ext>
              </a:extLst>
            </p:cNvPr>
            <p:cNvCxnSpPr>
              <a:stCxn id="18" idx="0"/>
            </p:cNvCxnSpPr>
            <p:nvPr/>
          </p:nvCxnSpPr>
          <p:spPr>
            <a:xfrm flipV="1">
              <a:off x="5464142" y="2919845"/>
              <a:ext cx="0" cy="45246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E3D541-EE4C-74EE-E0A8-48B560DDAE4D}"/>
              </a:ext>
            </a:extLst>
          </p:cNvPr>
          <p:cNvGrpSpPr/>
          <p:nvPr/>
        </p:nvGrpSpPr>
        <p:grpSpPr>
          <a:xfrm>
            <a:off x="6906099" y="2934967"/>
            <a:ext cx="2489687" cy="858239"/>
            <a:chOff x="6548289" y="2934967"/>
            <a:chExt cx="2489687" cy="85823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E1FEF5-C75A-A256-A4D9-D76655C9AA0D}"/>
                </a:ext>
              </a:extLst>
            </p:cNvPr>
            <p:cNvSpPr txBox="1"/>
            <p:nvPr/>
          </p:nvSpPr>
          <p:spPr>
            <a:xfrm>
              <a:off x="6548289" y="3393096"/>
              <a:ext cx="2489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B050"/>
                  </a:solidFill>
                </a:rPr>
                <a:t>Benefit of exploration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D768FB5-7B6D-0C06-EB92-CD2E1B15BF48}"/>
                </a:ext>
              </a:extLst>
            </p:cNvPr>
            <p:cNvCxnSpPr/>
            <p:nvPr/>
          </p:nvCxnSpPr>
          <p:spPr>
            <a:xfrm flipV="1">
              <a:off x="7573496" y="2934967"/>
              <a:ext cx="0" cy="452469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0F4FCC-32E8-92C9-0A16-4967DE8F0EC3}"/>
                  </a:ext>
                </a:extLst>
              </p:cNvPr>
              <p:cNvSpPr txBox="1"/>
              <p:nvPr/>
            </p:nvSpPr>
            <p:spPr>
              <a:xfrm>
                <a:off x="4597574" y="4182025"/>
                <a:ext cx="2645340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b="0" i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dirty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sSup>
                                        <m:sSupPr>
                                          <m:ctrlPr>
                                            <a:rPr lang="en-US" sz="2400" b="0" i="0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dirty="0" smtClean="0"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sz="2400" b="0" i="1" dirty="0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0F4FCC-32E8-92C9-0A16-4967DE8F0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574" y="4182025"/>
                <a:ext cx="2645340" cy="837345"/>
              </a:xfrm>
              <a:prstGeom prst="rect">
                <a:avLst/>
              </a:prstGeom>
              <a:blipFill>
                <a:blip r:embed="rId3"/>
                <a:stretch>
                  <a:fillRect l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0642D6F-B9D1-5FF4-B260-81E0DFC15503}"/>
                  </a:ext>
                </a:extLst>
              </p:cNvPr>
              <p:cNvSpPr txBox="1"/>
              <p:nvPr/>
            </p:nvSpPr>
            <p:spPr>
              <a:xfrm>
                <a:off x="4288492" y="5258708"/>
                <a:ext cx="3967305" cy="765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sz="32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CN" sz="32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den>
                    </m:f>
                    <m:func>
                      <m:funcPr>
                        <m:ctrl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altLang="zh-CN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altLang="zh-CN" sz="320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320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p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func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den>
                    </m:f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0642D6F-B9D1-5FF4-B260-81E0DFC15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492" y="5258708"/>
                <a:ext cx="3967305" cy="765466"/>
              </a:xfrm>
              <a:prstGeom prst="rect">
                <a:avLst/>
              </a:prstGeom>
              <a:blipFill>
                <a:blip r:embed="rId4"/>
                <a:stretch>
                  <a:fillRect l="-958" r="-1917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8A4F4B-2D0C-2467-127A-D1C4AF56B133}"/>
              </a:ext>
            </a:extLst>
          </p:cNvPr>
          <p:cNvCxnSpPr>
            <a:cxnSpLocks/>
          </p:cNvCxnSpPr>
          <p:nvPr/>
        </p:nvCxnSpPr>
        <p:spPr>
          <a:xfrm flipV="1">
            <a:off x="5164920" y="2259865"/>
            <a:ext cx="755324" cy="25070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7639B4A8-01DC-F3C3-7863-0E03DDB2C232}"/>
              </a:ext>
            </a:extLst>
          </p:cNvPr>
          <p:cNvSpPr/>
          <p:nvPr/>
        </p:nvSpPr>
        <p:spPr>
          <a:xfrm rot="10800000">
            <a:off x="7242914" y="1202505"/>
            <a:ext cx="2825737" cy="1157972"/>
          </a:xfrm>
          <a:prstGeom prst="arc">
            <a:avLst/>
          </a:prstGeom>
          <a:ln w="28575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877270-9136-4C9E-2B47-FE595E8C83AF}"/>
              </a:ext>
            </a:extLst>
          </p:cNvPr>
          <p:cNvGrpSpPr/>
          <p:nvPr/>
        </p:nvGrpSpPr>
        <p:grpSpPr>
          <a:xfrm>
            <a:off x="6334539" y="4568850"/>
            <a:ext cx="3230146" cy="1608113"/>
            <a:chOff x="6334539" y="4568850"/>
            <a:chExt cx="3230146" cy="160811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F0B1B0-14AE-D271-8895-879E3CA597C1}"/>
                </a:ext>
              </a:extLst>
            </p:cNvPr>
            <p:cNvSpPr/>
            <p:nvPr/>
          </p:nvSpPr>
          <p:spPr>
            <a:xfrm>
              <a:off x="6334539" y="5198757"/>
              <a:ext cx="1232452" cy="97820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7E88529-7D65-48C1-A15F-C4061A19B06E}"/>
                </a:ext>
              </a:extLst>
            </p:cNvPr>
            <p:cNvGrpSpPr/>
            <p:nvPr/>
          </p:nvGrpSpPr>
          <p:grpSpPr>
            <a:xfrm>
              <a:off x="7580243" y="4568850"/>
              <a:ext cx="1984442" cy="537143"/>
              <a:chOff x="7580243" y="4568850"/>
              <a:chExt cx="1984442" cy="537143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71C9DD-64DE-11AA-61A1-12C83A6185DF}"/>
                  </a:ext>
                </a:extLst>
              </p:cNvPr>
              <p:cNvSpPr txBox="1"/>
              <p:nvPr/>
            </p:nvSpPr>
            <p:spPr>
              <a:xfrm>
                <a:off x="7746878" y="4568850"/>
                <a:ext cx="18178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B050"/>
                    </a:solidFill>
                  </a:rPr>
                  <a:t>Looks nice!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28D3FD6-2A54-56E0-BC55-44249F6499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80243" y="4850991"/>
                <a:ext cx="179887" cy="25500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6493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36AF-69C1-3BD8-5E52-E5C0F63D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makes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problem</a:t>
            </a:r>
            <a:r>
              <a:rPr lang="zh-CN" altLang="en-US" dirty="0"/>
              <a:t> </a:t>
            </a:r>
            <a:r>
              <a:rPr lang="en-US" altLang="zh-CN" dirty="0"/>
              <a:t>difficult?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DEA93-C151-E959-9A6D-C065CBEE3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C19EE-D97B-9C7C-AA2B-44404571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FB3B3-5C77-D106-E3E9-2A060A0E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B51E2-7083-ACDA-1F52-CEF2A3ED8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50" y="2143631"/>
            <a:ext cx="5067300" cy="39097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298F041-3E61-0A18-2DA3-7DDB8E2B655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954690" cy="7217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CN" sz="32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sz="32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  <m:func>
                          <m:funcPr>
                            <m:ctrlPr>
                              <a:rPr lang="en-US" altLang="zh-CN" sz="320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32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sz="320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p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func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298F041-3E61-0A18-2DA3-7DDB8E2B655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954690" cy="721736"/>
              </a:xfrm>
              <a:prstGeom prst="rect">
                <a:avLst/>
              </a:prstGeom>
              <a:blipFill>
                <a:blip r:embed="rId3"/>
                <a:stretch>
                  <a:fillRect l="-4604"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CA98A1-F121-5C53-0D29-47919731459E}"/>
                  </a:ext>
                </a:extLst>
              </p:cNvPr>
              <p:cNvSpPr txBox="1"/>
              <p:nvPr/>
            </p:nvSpPr>
            <p:spPr>
              <a:xfrm>
                <a:off x="1439574" y="2828697"/>
                <a:ext cx="40360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FF0000"/>
                    </a:solidFill>
                  </a:rPr>
                  <a:t>Could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be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even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larger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than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?!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CA98A1-F121-5C53-0D29-479197314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574" y="2828697"/>
                <a:ext cx="4036003" cy="461665"/>
              </a:xfrm>
              <a:prstGeom prst="rect">
                <a:avLst/>
              </a:prstGeom>
              <a:blipFill>
                <a:blip r:embed="rId4"/>
                <a:stretch>
                  <a:fillRect l="-2508" t="-7895" r="-219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3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36AF-69C1-3BD8-5E52-E5C0F63D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makes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problem</a:t>
            </a:r>
            <a:r>
              <a:rPr lang="zh-CN" altLang="en-US" dirty="0"/>
              <a:t> </a:t>
            </a:r>
            <a:r>
              <a:rPr lang="en-US" altLang="zh-CN" dirty="0"/>
              <a:t>difficult?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DEA93-C151-E959-9A6D-C065CBEE3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C19EE-D97B-9C7C-AA2B-44404571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FB3B3-5C77-D106-E3E9-2A060A0E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B51E2-7083-ACDA-1F52-CEF2A3ED8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50" y="2143631"/>
            <a:ext cx="5067300" cy="39097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298F041-3E61-0A18-2DA3-7DDB8E2B655B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92025" cy="719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3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3200">
                        <a:latin typeface="Cambria Math" panose="02040503050406030204" pitchFamily="18" charset="0"/>
                      </a:rPr>
                      <m:t>min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32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nΔ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  <m:func>
                          <m:funcPr>
                            <m:ctrlPr>
                              <a:rPr lang="en-US" altLang="zh-CN" sz="320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32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sz="320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p>
                                    <m:r>
                                      <a:rPr lang="en-US" altLang="zh-CN" sz="3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32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func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2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32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3200" i="0" dirty="0"/>
                          <m:t> </m:t>
                        </m:r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298F041-3E61-0A18-2DA3-7DDB8E2B655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92025" cy="719749"/>
              </a:xfrm>
              <a:prstGeom prst="rect">
                <a:avLst/>
              </a:prstGeom>
              <a:blipFill>
                <a:blip r:embed="rId3"/>
                <a:stretch>
                  <a:fillRect l="-3814"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15498E-8925-F190-83CC-012018D2F725}"/>
                  </a:ext>
                </a:extLst>
              </p:cNvPr>
              <p:cNvSpPr txBox="1"/>
              <p:nvPr/>
            </p:nvSpPr>
            <p:spPr>
              <a:xfrm>
                <a:off x="1047750" y="3172223"/>
                <a:ext cx="4933412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0" dirty="0"/>
                  <a:t>Observations: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000" b="0" dirty="0"/>
                  <a:t>Small</a:t>
                </a:r>
                <a:r>
                  <a:rPr lang="zh-CN" altLang="en-US" sz="20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makes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identification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hard,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but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failure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low</a:t>
                </a:r>
                <a:r>
                  <a:rPr lang="zh-CN" altLang="en-US" sz="2000" dirty="0"/>
                  <a:t> </a:t>
                </a:r>
                <a:endParaRPr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000" dirty="0"/>
                  <a:t>Large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makes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failure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large,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but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identification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easy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15498E-8925-F190-83CC-012018D2F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750" y="3172223"/>
                <a:ext cx="4933412" cy="1692771"/>
              </a:xfrm>
              <a:prstGeom prst="rect">
                <a:avLst/>
              </a:prstGeom>
              <a:blipFill>
                <a:blip r:embed="rId4"/>
                <a:stretch>
                  <a:fillRect l="-2057" t="-2963" b="-5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9A985B-5384-ACB6-A425-679B55C5CD99}"/>
                  </a:ext>
                </a:extLst>
              </p:cNvPr>
              <p:cNvSpPr txBox="1"/>
              <p:nvPr/>
            </p:nvSpPr>
            <p:spPr>
              <a:xfrm>
                <a:off x="1031563" y="5041499"/>
                <a:ext cx="5605298" cy="718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</a:t>
                </a:r>
                <a:r>
                  <a:rPr lang="en-US" altLang="zh-CN" sz="2000" dirty="0"/>
                  <a:t>orst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case is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000" dirty="0"/>
                  <a:t> , which makes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000" dirty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9A985B-5384-ACB6-A425-679B55C5C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63" y="5041499"/>
                <a:ext cx="5605298" cy="718658"/>
              </a:xfrm>
              <a:prstGeom prst="rect">
                <a:avLst/>
              </a:prstGeom>
              <a:blipFill>
                <a:blip r:embed="rId5"/>
                <a:stretch>
                  <a:fillRect l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2341AB29-CA9D-A4F3-DE7B-CBF539CC1BBB}"/>
              </a:ext>
            </a:extLst>
          </p:cNvPr>
          <p:cNvSpPr/>
          <p:nvPr/>
        </p:nvSpPr>
        <p:spPr>
          <a:xfrm>
            <a:off x="7288696" y="2247125"/>
            <a:ext cx="410817" cy="4296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0C93-8925-E117-06F6-79A1C862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3EFD-092C-5D36-1692-1593EDD1E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CCC1C-7B48-C60F-D3F5-19C4E987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8BAE3-C527-1A22-B444-46C6492C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20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A80C2-2211-9DF9-9E55-876D1C376F5C}"/>
              </a:ext>
            </a:extLst>
          </p:cNvPr>
          <p:cNvGrpSpPr/>
          <p:nvPr/>
        </p:nvGrpSpPr>
        <p:grpSpPr>
          <a:xfrm>
            <a:off x="2408959" y="2299969"/>
            <a:ext cx="7374082" cy="1723549"/>
            <a:chOff x="2408958" y="4257929"/>
            <a:chExt cx="7374082" cy="17235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D90A7E0-EA4E-9867-D7E8-23AF7F13DC8B}"/>
                    </a:ext>
                  </a:extLst>
                </p:cNvPr>
                <p:cNvSpPr txBox="1"/>
                <p:nvPr/>
              </p:nvSpPr>
              <p:spPr>
                <a:xfrm>
                  <a:off x="2408958" y="4781149"/>
                  <a:ext cx="7374082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Choose each action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sz="2400" dirty="0"/>
                    <a:t> times</a:t>
                  </a: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Find the empirically best action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lit/>
                        </m:rPr>
                        <a:rPr lang="en-US" sz="2400" b="0" i="1" dirty="0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1,2,…,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m:rPr>
                          <m:lit/>
                        </m:rPr>
                        <a:rPr lang="en-US" sz="2400" b="0" i="1" dirty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a14:m>
                  <a:endParaRPr lang="en-US" sz="2400" dirty="0"/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sz="2400" dirty="0"/>
                    <a:t>Choose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a14:m>
                  <a:r>
                    <a:rPr lang="en-US" sz="2400" dirty="0"/>
                    <a:t> for all remaining rounds 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D90A7E0-EA4E-9867-D7E8-23AF7F13DC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8958" y="4781149"/>
                  <a:ext cx="7374082" cy="1200329"/>
                </a:xfrm>
                <a:prstGeom prst="rect">
                  <a:avLst/>
                </a:prstGeom>
                <a:blipFill>
                  <a:blip r:embed="rId2"/>
                  <a:stretch>
                    <a:fillRect l="-1375" t="-4211" b="-105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099B78-D2A5-A2CA-C6C1-4FD74551DDA0}"/>
                </a:ext>
              </a:extLst>
            </p:cNvPr>
            <p:cNvSpPr txBox="1"/>
            <p:nvPr/>
          </p:nvSpPr>
          <p:spPr>
            <a:xfrm>
              <a:off x="2408958" y="4257929"/>
              <a:ext cx="34307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Recall the algorithm: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EE6D7D-FC8E-5459-5618-932F9455EE09}"/>
                  </a:ext>
                </a:extLst>
              </p:cNvPr>
              <p:cNvSpPr txBox="1"/>
              <p:nvPr/>
            </p:nvSpPr>
            <p:spPr>
              <a:xfrm>
                <a:off x="6478926" y="1976354"/>
                <a:ext cx="4410759" cy="585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Optimal choice: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0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p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func>
                          <m:funcPr>
                            <m:ctrl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sSup>
                                      <m:sSupPr>
                                        <m:ctrlPr>
                                          <a:rPr lang="en-US" sz="2400" b="0" i="0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dirty="0" smtClean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p>
                                        <m:r>
                                          <a:rPr lang="en-US" sz="2400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EE6D7D-FC8E-5459-5618-932F9455E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926" y="1976354"/>
                <a:ext cx="4410759" cy="585225"/>
              </a:xfrm>
              <a:prstGeom prst="rect">
                <a:avLst/>
              </a:prstGeom>
              <a:blipFill>
                <a:blip r:embed="rId3"/>
                <a:stretch>
                  <a:fillRect l="-4310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0C51C4-56A0-26C7-3480-3E5B2325A8B3}"/>
                  </a:ext>
                </a:extLst>
              </p:cNvPr>
              <p:cNvSpPr txBox="1"/>
              <p:nvPr/>
            </p:nvSpPr>
            <p:spPr>
              <a:xfrm>
                <a:off x="3229304" y="4285128"/>
                <a:ext cx="6096000" cy="675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/>
                  <a:t>Regret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</a:rPr>
                      <m:t>min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nΔ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  <m:func>
                          <m:funcPr>
                            <m:ctrlPr>
                              <a:rPr lang="en-US" altLang="zh-CN" sz="240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24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sz="240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func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400" i="0" dirty="0"/>
                          <m:t> 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0C51C4-56A0-26C7-3480-3E5B2325A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304" y="4285128"/>
                <a:ext cx="6096000" cy="675891"/>
              </a:xfrm>
              <a:prstGeom prst="rect">
                <a:avLst/>
              </a:prstGeom>
              <a:blipFill>
                <a:blip r:embed="rId4"/>
                <a:stretch>
                  <a:fillRect l="-1663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CFB268-4196-2385-4BCF-6B7AE7EA0CB0}"/>
                  </a:ext>
                </a:extLst>
              </p:cNvPr>
              <p:cNvSpPr txBox="1"/>
              <p:nvPr/>
            </p:nvSpPr>
            <p:spPr>
              <a:xfrm>
                <a:off x="7010400" y="1571526"/>
                <a:ext cx="37311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Needs prior knowledge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CFB268-4196-2385-4BCF-6B7AE7EA0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1571526"/>
                <a:ext cx="3731172" cy="369332"/>
              </a:xfrm>
              <a:prstGeom prst="rect">
                <a:avLst/>
              </a:prstGeom>
              <a:blipFill>
                <a:blip r:embed="rId5"/>
                <a:stretch>
                  <a:fillRect l="-136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7C66417-16C0-931D-3D53-E6FF80F53AD8}"/>
              </a:ext>
            </a:extLst>
          </p:cNvPr>
          <p:cNvSpPr txBox="1"/>
          <p:nvPr/>
        </p:nvSpPr>
        <p:spPr>
          <a:xfrm>
            <a:off x="5324055" y="5212213"/>
            <a:ext cx="3912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Empirically, all variants of it are at least </a:t>
            </a:r>
            <a:r>
              <a:rPr lang="en-US" b="1" u="sng" dirty="0">
                <a:solidFill>
                  <a:srgbClr val="FF0000"/>
                </a:solidFill>
              </a:rPr>
              <a:t>a factor of 2</a:t>
            </a:r>
            <a:r>
              <a:rPr lang="en-US" dirty="0">
                <a:solidFill>
                  <a:srgbClr val="FF0000"/>
                </a:solidFill>
              </a:rPr>
              <a:t> from the optimal regret </a:t>
            </a:r>
          </a:p>
        </p:txBody>
      </p:sp>
      <p:pic>
        <p:nvPicPr>
          <p:cNvPr id="16" name="Picture 5" descr="Machado: Regrets, have you had a few? Perhaps too many to mention? |  Healthing.ca">
            <a:extLst>
              <a:ext uri="{FF2B5EF4-FFF2-40B4-BE49-F238E27FC236}">
                <a16:creationId xmlns:a16="http://schemas.microsoft.com/office/drawing/2014/main" id="{CE8F073B-6C7C-ADB5-C31D-51763AC2CC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7" r="13285"/>
          <a:stretch/>
        </p:blipFill>
        <p:spPr bwMode="auto">
          <a:xfrm>
            <a:off x="9226676" y="4926078"/>
            <a:ext cx="1112729" cy="114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25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exploration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-greedy [Aue02]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21</a:t>
            </a:fld>
            <a:endParaRPr lang="en-US"/>
          </a:p>
        </p:txBody>
      </p:sp>
      <p:pic>
        <p:nvPicPr>
          <p:cNvPr id="1026" name="Picture 2" descr="Just Flip A Co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591" y="2848388"/>
            <a:ext cx="536575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39" y="2976837"/>
            <a:ext cx="2297232" cy="34062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394E96A-11AA-E7E2-BEC4-18BEEBAA461B}"/>
              </a:ext>
            </a:extLst>
          </p:cNvPr>
          <p:cNvGrpSpPr/>
          <p:nvPr/>
        </p:nvGrpSpPr>
        <p:grpSpPr>
          <a:xfrm>
            <a:off x="5788558" y="3414644"/>
            <a:ext cx="3240590" cy="1132240"/>
            <a:chOff x="5788558" y="3414644"/>
            <a:chExt cx="3240590" cy="113224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20364" y="3589874"/>
              <a:ext cx="793616" cy="307729"/>
            </a:xfrm>
            <a:prstGeom prst="rect">
              <a:avLst/>
            </a:prstGeom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5959060" y="3414644"/>
              <a:ext cx="675861" cy="65819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88558" y="4250701"/>
              <a:ext cx="3240590" cy="296183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3414642" y="4598504"/>
            <a:ext cx="4571547" cy="1371888"/>
            <a:chOff x="3414642" y="4598504"/>
            <a:chExt cx="4571547" cy="1371888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4576417" y="4629426"/>
              <a:ext cx="830470" cy="90114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5733774" y="4598504"/>
              <a:ext cx="874643" cy="93207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14642" y="5675793"/>
              <a:ext cx="4571547" cy="294599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 rot="10800000">
            <a:off x="2405892" y="3101009"/>
            <a:ext cx="787881" cy="2721112"/>
            <a:chOff x="6097293" y="3125876"/>
            <a:chExt cx="1402504" cy="192024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6097293" y="3137587"/>
              <a:ext cx="13952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483129" y="3125876"/>
              <a:ext cx="0" cy="192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104586" y="5038693"/>
              <a:ext cx="1395211" cy="0"/>
            </a:xfrm>
            <a:prstGeom prst="line">
              <a:avLst/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922052" y="1736037"/>
            <a:ext cx="3613426" cy="369332"/>
            <a:chOff x="8406296" y="2288209"/>
            <a:chExt cx="3613426" cy="369332"/>
          </a:xfrm>
        </p:grpSpPr>
        <p:sp>
          <p:nvSpPr>
            <p:cNvPr id="33" name="TextBox 32"/>
            <p:cNvSpPr txBox="1"/>
            <p:nvPr/>
          </p:nvSpPr>
          <p:spPr>
            <a:xfrm>
              <a:off x="8406296" y="2288209"/>
              <a:ext cx="36134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Constant      leads to linear regret!</a:t>
              </a: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89784" y="2393087"/>
              <a:ext cx="203689" cy="184290"/>
            </a:xfrm>
            <a:prstGeom prst="rect">
              <a:avLst/>
            </a:prstGeom>
          </p:spPr>
        </p:pic>
      </p:grpSp>
      <p:cxnSp>
        <p:nvCxnSpPr>
          <p:cNvPr id="40" name="Straight Connector 39"/>
          <p:cNvCxnSpPr/>
          <p:nvPr/>
        </p:nvCxnSpPr>
        <p:spPr>
          <a:xfrm flipV="1">
            <a:off x="7898296" y="3339548"/>
            <a:ext cx="3445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220765" y="3502991"/>
            <a:ext cx="197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Arm selection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926469" y="1965738"/>
            <a:ext cx="4713357" cy="1200329"/>
            <a:chOff x="6926469" y="1965738"/>
            <a:chExt cx="4713357" cy="120032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94288" y="2106887"/>
              <a:ext cx="2934336" cy="39077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926469" y="1965738"/>
              <a:ext cx="47133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dirty="0"/>
                <a:t>By setting                                                         , we have</a:t>
              </a:r>
            </a:p>
            <a:p>
              <a:r>
                <a:rPr lang="en-US" dirty="0"/>
                <a:t>                                                                                                 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58162" y="2470770"/>
              <a:ext cx="4010737" cy="38754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050156" y="521252"/>
            <a:ext cx="3584257" cy="744332"/>
            <a:chOff x="7050156" y="521252"/>
            <a:chExt cx="3584257" cy="744332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22674" y="833436"/>
              <a:ext cx="3011739" cy="432148"/>
            </a:xfrm>
            <a:prstGeom prst="rect">
              <a:avLst/>
            </a:prstGeom>
          </p:spPr>
        </p:pic>
        <p:grpSp>
          <p:nvGrpSpPr>
            <p:cNvPr id="44" name="Group 43"/>
            <p:cNvGrpSpPr/>
            <p:nvPr/>
          </p:nvGrpSpPr>
          <p:grpSpPr>
            <a:xfrm>
              <a:off x="7050156" y="521252"/>
              <a:ext cx="3366051" cy="499855"/>
              <a:chOff x="7054574" y="503583"/>
              <a:chExt cx="3366051" cy="499855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7518398" y="503583"/>
                <a:ext cx="29022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CC00"/>
                    </a:solidFill>
                  </a:rPr>
                  <a:t>Lower regret bound of MAB:</a:t>
                </a:r>
              </a:p>
            </p:txBody>
          </p:sp>
          <p:pic>
            <p:nvPicPr>
              <p:cNvPr id="50" name="Picture 8" descr="Download Paper Clipart Note Taking - Clip Art Take Note - Full ...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4574" y="561251"/>
                <a:ext cx="433318" cy="4421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3" name="TextBox 22"/>
          <p:cNvSpPr txBox="1"/>
          <p:nvPr/>
        </p:nvSpPr>
        <p:spPr>
          <a:xfrm>
            <a:off x="8198678" y="4912138"/>
            <a:ext cx="3392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solidFill>
                  <a:srgbClr val="FF0000"/>
                </a:solidFill>
              </a:rPr>
              <a:t>Non-adaptive</a:t>
            </a:r>
            <a:r>
              <a:rPr lang="en-US" i="1" dirty="0">
                <a:solidFill>
                  <a:srgbClr val="FF0000"/>
                </a:solidFill>
              </a:rPr>
              <a:t>; often leads to sub-optimal performance in practice</a:t>
            </a:r>
            <a:r>
              <a:rPr lang="en-US" altLang="zh-CN" i="1" dirty="0">
                <a:solidFill>
                  <a:srgbClr val="FF0000"/>
                </a:solidFill>
              </a:rPr>
              <a:t>!</a:t>
            </a:r>
            <a:endParaRPr lang="en-US" i="1" dirty="0">
              <a:solidFill>
                <a:srgbClr val="FF0000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9488557" y="1016000"/>
            <a:ext cx="4329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931936" y="2817019"/>
            <a:ext cx="14956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880CC9-B8D3-C45A-8B8C-CAE91C5B3527}"/>
              </a:ext>
            </a:extLst>
          </p:cNvPr>
          <p:cNvGrpSpPr/>
          <p:nvPr/>
        </p:nvGrpSpPr>
        <p:grpSpPr>
          <a:xfrm>
            <a:off x="3087885" y="3410226"/>
            <a:ext cx="2566377" cy="1144398"/>
            <a:chOff x="3087885" y="3410226"/>
            <a:chExt cx="2566377" cy="1144398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4589670" y="3410226"/>
              <a:ext cx="803965" cy="65377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23954" y="3564473"/>
              <a:ext cx="821084" cy="31089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087885" y="4196728"/>
              <a:ext cx="2566377" cy="357896"/>
            </a:xfrm>
            <a:prstGeom prst="rect">
              <a:avLst/>
            </a:prstGeom>
          </p:spPr>
        </p:pic>
      </p:grp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346756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933F-C485-6B5D-B4D2-E4686E17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Optimism </a:t>
            </a:r>
            <a:r>
              <a:rPr lang="en-US" altLang="zh-CN" dirty="0"/>
              <a:t>p</a:t>
            </a:r>
            <a:r>
              <a:rPr lang="en-US" dirty="0"/>
              <a:t>rinciple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4550F-0BB7-232E-AAA3-3F5D0739C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B9533-01E6-F456-46E7-159CC533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ADF6B-0FF2-AF44-395B-8DAADE592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22</a:t>
            </a:fld>
            <a:endParaRPr lang="en-US"/>
          </a:p>
        </p:txBody>
      </p:sp>
      <p:pic>
        <p:nvPicPr>
          <p:cNvPr id="1030" name="Picture 6" descr="Optimism is the best way to see life fun turtle design. | Poster">
            <a:extLst>
              <a:ext uri="{FF2B5EF4-FFF2-40B4-BE49-F238E27FC236}">
                <a16:creationId xmlns:a16="http://schemas.microsoft.com/office/drawing/2014/main" id="{A239C82A-B2FD-5632-C44F-FECC0C879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6" b="10456"/>
          <a:stretch/>
        </p:blipFill>
        <p:spPr bwMode="auto">
          <a:xfrm>
            <a:off x="3836581" y="1546471"/>
            <a:ext cx="4316819" cy="471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14A90B-BF4E-03BF-AD2F-53B834475401}"/>
              </a:ext>
            </a:extLst>
          </p:cNvPr>
          <p:cNvSpPr txBox="1"/>
          <p:nvPr/>
        </p:nvSpPr>
        <p:spPr>
          <a:xfrm>
            <a:off x="8463516" y="3981893"/>
            <a:ext cx="349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It is also an important principle in online decision making! </a:t>
            </a:r>
          </a:p>
        </p:txBody>
      </p:sp>
    </p:spTree>
    <p:extLst>
      <p:ext uri="{BB962C8B-B14F-4D97-AF65-F5344CB8AC3E}">
        <p14:creationId xmlns:p14="http://schemas.microsoft.com/office/powerpoint/2010/main" val="154004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974" y="4744392"/>
            <a:ext cx="565575" cy="343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Optimism in the face of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UCB1 [Aue02]</a:t>
            </a:r>
          </a:p>
          <a:p>
            <a:pPr lvl="1"/>
            <a:r>
              <a:rPr lang="en-US" dirty="0"/>
              <a:t>Upper confidence bound: with high probability, the true reward falls under 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23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475876" y="4532244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850803" y="4371097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540056" y="4824561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332120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192" y="5298520"/>
            <a:ext cx="344263" cy="2921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231" y="5369309"/>
            <a:ext cx="333688" cy="25349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131" y="5304870"/>
            <a:ext cx="476253" cy="285752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3201998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201997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2340607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573058" y="3653183"/>
            <a:ext cx="4339220" cy="1462157"/>
            <a:chOff x="2690191" y="3653183"/>
            <a:chExt cx="4339220" cy="1462157"/>
          </a:xfrm>
        </p:grpSpPr>
        <p:grpSp>
          <p:nvGrpSpPr>
            <p:cNvPr id="6" name="Group 5"/>
            <p:cNvGrpSpPr/>
            <p:nvPr/>
          </p:nvGrpSpPr>
          <p:grpSpPr>
            <a:xfrm>
              <a:off x="2690191" y="3953566"/>
              <a:ext cx="283155" cy="1161774"/>
              <a:chOff x="3697356" y="3984487"/>
              <a:chExt cx="283155" cy="1161774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>
                <a:off x="3840145" y="4559748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flipV="1">
                <a:off x="3697356" y="5146261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4066377" y="3653183"/>
              <a:ext cx="283845" cy="1445793"/>
              <a:chOff x="5073542" y="3684104"/>
              <a:chExt cx="283845" cy="1445793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flipV="1">
                <a:off x="5083067" y="3698900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5221357" y="3684104"/>
                <a:ext cx="1493" cy="72134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5221357" y="4408556"/>
                <a:ext cx="1493" cy="72134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5073542" y="5120506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6745170" y="4552950"/>
              <a:ext cx="284241" cy="553513"/>
              <a:chOff x="7752335" y="4583871"/>
              <a:chExt cx="284241" cy="553513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7896121" y="4583871"/>
                <a:ext cx="1" cy="27146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7892550" y="4863064"/>
                <a:ext cx="2175" cy="27432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flipV="1">
                <a:off x="7762256" y="5129449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7752335" y="4589303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/>
          <p:cNvGrpSpPr/>
          <p:nvPr/>
        </p:nvGrpSpPr>
        <p:grpSpPr>
          <a:xfrm>
            <a:off x="7880016" y="3578089"/>
            <a:ext cx="3829877" cy="395835"/>
            <a:chOff x="8004314" y="3609010"/>
            <a:chExt cx="3829877" cy="395835"/>
          </a:xfrm>
        </p:grpSpPr>
        <p:sp>
          <p:nvSpPr>
            <p:cNvPr id="53" name="TextBox 52"/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55" name="Straight Arrow Connector 54"/>
            <p:cNvCxnSpPr>
              <a:stCxn id="53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Oval 14"/>
          <p:cNvSpPr/>
          <p:nvPr/>
        </p:nvSpPr>
        <p:spPr>
          <a:xfrm>
            <a:off x="3654262" y="38944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033006" y="360631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719425" y="449797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4506" y="5760484"/>
            <a:ext cx="4523562" cy="45235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544" y="4391371"/>
            <a:ext cx="461828" cy="344745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8935" y="4270957"/>
            <a:ext cx="424481" cy="312118"/>
          </a:xfrm>
          <a:prstGeom prst="rect">
            <a:avLst/>
          </a:prstGeom>
        </p:spPr>
      </p:pic>
      <p:grpSp>
        <p:nvGrpSpPr>
          <p:cNvPr id="81" name="Group 80"/>
          <p:cNvGrpSpPr/>
          <p:nvPr/>
        </p:nvGrpSpPr>
        <p:grpSpPr>
          <a:xfrm>
            <a:off x="3294763" y="4042395"/>
            <a:ext cx="4591738" cy="886298"/>
            <a:chOff x="2411896" y="4042395"/>
            <a:chExt cx="4591738" cy="886298"/>
          </a:xfrm>
        </p:grpSpPr>
        <p:grpSp>
          <p:nvGrpSpPr>
            <p:cNvPr id="79" name="Group 78"/>
            <p:cNvGrpSpPr/>
            <p:nvPr/>
          </p:nvGrpSpPr>
          <p:grpSpPr>
            <a:xfrm>
              <a:off x="3774298" y="4588026"/>
              <a:ext cx="553984" cy="340667"/>
              <a:chOff x="3774298" y="4588026"/>
              <a:chExt cx="553984" cy="340667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74298" y="4588026"/>
                <a:ext cx="295673" cy="340667"/>
              </a:xfrm>
              <a:prstGeom prst="rect">
                <a:avLst/>
              </a:prstGeom>
            </p:spPr>
          </p:pic>
          <p:cxnSp>
            <p:nvCxnSpPr>
              <p:cNvPr id="54" name="Straight Connector 53"/>
              <p:cNvCxnSpPr/>
              <p:nvPr/>
            </p:nvCxnSpPr>
            <p:spPr>
              <a:xfrm>
                <a:off x="4099682" y="471635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/>
            <p:cNvGrpSpPr/>
            <p:nvPr/>
          </p:nvGrpSpPr>
          <p:grpSpPr>
            <a:xfrm>
              <a:off x="6363245" y="4469336"/>
              <a:ext cx="640389" cy="340180"/>
              <a:chOff x="6363245" y="4469336"/>
              <a:chExt cx="640389" cy="340180"/>
            </a:xfrm>
          </p:grpSpPr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63245" y="4469336"/>
                <a:ext cx="364920" cy="340180"/>
              </a:xfrm>
              <a:prstGeom prst="rect">
                <a:avLst/>
              </a:prstGeom>
            </p:spPr>
          </p:pic>
          <p:cxnSp>
            <p:nvCxnSpPr>
              <p:cNvPr id="56" name="Straight Connector 55"/>
              <p:cNvCxnSpPr/>
              <p:nvPr/>
            </p:nvCxnSpPr>
            <p:spPr>
              <a:xfrm>
                <a:off x="6775034" y="4728886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>
              <a:off x="2411896" y="4042395"/>
              <a:ext cx="528982" cy="352286"/>
              <a:chOff x="2411896" y="4042395"/>
              <a:chExt cx="528982" cy="352286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2712278" y="409933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11896" y="4042395"/>
                <a:ext cx="272523" cy="352286"/>
              </a:xfrm>
              <a:prstGeom prst="rect">
                <a:avLst/>
              </a:prstGeom>
            </p:spPr>
          </p:pic>
        </p:grpSp>
      </p:grpSp>
      <p:grpSp>
        <p:nvGrpSpPr>
          <p:cNvPr id="36" name="Group 35"/>
          <p:cNvGrpSpPr/>
          <p:nvPr/>
        </p:nvGrpSpPr>
        <p:grpSpPr>
          <a:xfrm>
            <a:off x="3740920" y="3101010"/>
            <a:ext cx="4896775" cy="1644131"/>
            <a:chOff x="2858053" y="3101010"/>
            <a:chExt cx="4896775" cy="1644131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58053" y="4125705"/>
              <a:ext cx="673725" cy="25960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74292" y="4000808"/>
              <a:ext cx="661861" cy="256003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059800" y="4499837"/>
              <a:ext cx="695028" cy="245304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3401392" y="3101010"/>
              <a:ext cx="3902269" cy="1329322"/>
              <a:chOff x="3401392" y="3101010"/>
              <a:chExt cx="3902269" cy="1329322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 flipH="1">
                <a:off x="3401392" y="3609009"/>
                <a:ext cx="2438401" cy="4770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flipH="1">
                <a:off x="4951899" y="3644349"/>
                <a:ext cx="1055753" cy="51241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>
                <a:off x="6126922" y="3662018"/>
                <a:ext cx="1136763" cy="76831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24557" y="3101010"/>
                <a:ext cx="1879104" cy="484508"/>
              </a:xfrm>
              <a:prstGeom prst="rect">
                <a:avLst/>
              </a:prstGeom>
            </p:spPr>
          </p:pic>
        </p:grpSp>
      </p:grp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9E0318-EE47-0501-4725-961C44D1DB22}"/>
              </a:ext>
            </a:extLst>
          </p:cNvPr>
          <p:cNvGrpSpPr/>
          <p:nvPr/>
        </p:nvGrpSpPr>
        <p:grpSpPr>
          <a:xfrm>
            <a:off x="1385100" y="2817140"/>
            <a:ext cx="4710898" cy="944571"/>
            <a:chOff x="1385100" y="2817140"/>
            <a:chExt cx="4710898" cy="94457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28F2CBB-8049-7D60-030B-D6D71988D590}"/>
                </a:ext>
              </a:extLst>
            </p:cNvPr>
            <p:cNvSpPr txBox="1"/>
            <p:nvPr/>
          </p:nvSpPr>
          <p:spPr>
            <a:xfrm>
              <a:off x="1385100" y="2817140"/>
              <a:ext cx="47108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The largest “true” reward it possibly could have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4547FCA-EA16-6476-51DA-618D62A59C37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3654262" y="3186472"/>
              <a:ext cx="86287" cy="575239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93F5D7D-E669-366B-DFA9-67508670292D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3740549" y="3186472"/>
              <a:ext cx="1190501" cy="36893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19B68C6-B631-EC5A-52FE-0C00A43E60D2}"/>
              </a:ext>
            </a:extLst>
          </p:cNvPr>
          <p:cNvSpPr/>
          <p:nvPr/>
        </p:nvSpPr>
        <p:spPr>
          <a:xfrm>
            <a:off x="4707878" y="2171769"/>
            <a:ext cx="6423948" cy="54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  <p:bldP spid="50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 of UCB: 2-arm version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475876" y="4532244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850803" y="4251829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192" y="5298520"/>
            <a:ext cx="344263" cy="2921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231" y="5369309"/>
            <a:ext cx="333688" cy="25349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3201998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</p:cNvCxnSpPr>
          <p:nvPr/>
        </p:nvCxnSpPr>
        <p:spPr>
          <a:xfrm>
            <a:off x="3201997" y="5203688"/>
            <a:ext cx="341645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2340607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573058" y="3953566"/>
            <a:ext cx="283155" cy="1161774"/>
            <a:chOff x="3697356" y="3984487"/>
            <a:chExt cx="283155" cy="1161774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3706191" y="3988904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838109" y="3984487"/>
              <a:ext cx="604" cy="5799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3840145" y="4559748"/>
              <a:ext cx="604" cy="5799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3697356" y="5146261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949244" y="3523976"/>
            <a:ext cx="283845" cy="1445793"/>
            <a:chOff x="5073542" y="3684104"/>
            <a:chExt cx="283845" cy="1445793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083067" y="3698900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221357" y="3684104"/>
              <a:ext cx="1493" cy="72134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221357" y="4408556"/>
              <a:ext cx="1493" cy="72134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5073542" y="5120506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Oval 14"/>
          <p:cNvSpPr/>
          <p:nvPr/>
        </p:nvSpPr>
        <p:spPr>
          <a:xfrm>
            <a:off x="3654262" y="38944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033006" y="34870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506" y="5760484"/>
            <a:ext cx="4523562" cy="45235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544" y="4391371"/>
            <a:ext cx="461828" cy="344745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4777" y="4072066"/>
            <a:ext cx="424481" cy="312118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6374" y="4554599"/>
            <a:ext cx="295673" cy="340667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4982549" y="4527518"/>
            <a:ext cx="228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3294763" y="4042395"/>
            <a:ext cx="528982" cy="352286"/>
            <a:chOff x="2411896" y="4042395"/>
            <a:chExt cx="528982" cy="35228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712278" y="409933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1896" y="4042395"/>
              <a:ext cx="272523" cy="352286"/>
            </a:xfrm>
            <a:prstGeom prst="rect">
              <a:avLst/>
            </a:prstGeom>
          </p:spPr>
        </p:pic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0920" y="4125705"/>
            <a:ext cx="673725" cy="25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3100" y="3732754"/>
            <a:ext cx="661861" cy="25600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3A543D8-1579-7BE1-A0EC-17816282509F}"/>
              </a:ext>
            </a:extLst>
          </p:cNvPr>
          <p:cNvGrpSpPr/>
          <p:nvPr/>
        </p:nvGrpSpPr>
        <p:grpSpPr>
          <a:xfrm>
            <a:off x="3192916" y="2776662"/>
            <a:ext cx="1776355" cy="1672998"/>
            <a:chOff x="3192916" y="2776662"/>
            <a:chExt cx="1776355" cy="167299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0E9B8C-A150-EF4A-FA42-F68ED0309D70}"/>
                </a:ext>
              </a:extLst>
            </p:cNvPr>
            <p:cNvSpPr txBox="1"/>
            <p:nvPr/>
          </p:nvSpPr>
          <p:spPr>
            <a:xfrm>
              <a:off x="3192916" y="2776662"/>
              <a:ext cx="16913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5B9BD5"/>
                  </a:solidFill>
                </a:rPr>
                <a:t>Empirical mean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E9C6770-0CD1-4311-820D-E4AEB880A09B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>
              <a:off x="4038600" y="3145994"/>
              <a:ext cx="930671" cy="1021475"/>
            </a:xfrm>
            <a:prstGeom prst="straightConnector1">
              <a:avLst/>
            </a:prstGeom>
            <a:ln w="19050">
              <a:solidFill>
                <a:srgbClr val="5B9BD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237928C-F6D2-9896-DBF8-11322932295B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 flipH="1">
              <a:off x="3915762" y="3145994"/>
              <a:ext cx="122838" cy="1303666"/>
            </a:xfrm>
            <a:prstGeom prst="straightConnector1">
              <a:avLst/>
            </a:prstGeom>
            <a:ln w="19050">
              <a:solidFill>
                <a:srgbClr val="5B9BD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086045C-DC8E-3648-E7B1-E74029333A54}"/>
              </a:ext>
            </a:extLst>
          </p:cNvPr>
          <p:cNvGrpSpPr/>
          <p:nvPr/>
        </p:nvGrpSpPr>
        <p:grpSpPr>
          <a:xfrm>
            <a:off x="3868758" y="2771841"/>
            <a:ext cx="2749691" cy="1722419"/>
            <a:chOff x="3868758" y="2771841"/>
            <a:chExt cx="2749691" cy="17224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4C55118-F9B6-1C72-C5D8-93A069CDEA1D}"/>
                </a:ext>
              </a:extLst>
            </p:cNvPr>
            <p:cNvSpPr txBox="1"/>
            <p:nvPr/>
          </p:nvSpPr>
          <p:spPr>
            <a:xfrm>
              <a:off x="4927082" y="2771841"/>
              <a:ext cx="16913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True mean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C87DBBF-E538-9E79-7DA7-836D67C688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45351" y="3157859"/>
              <a:ext cx="371128" cy="133640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7DD643A-03F0-6FB4-7C46-BC944B54E0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68758" y="3157859"/>
              <a:ext cx="1402786" cy="91727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43FE4E-D92E-A678-D7BB-E6B5EC6F6D7B}"/>
              </a:ext>
            </a:extLst>
          </p:cNvPr>
          <p:cNvGrpSpPr/>
          <p:nvPr/>
        </p:nvGrpSpPr>
        <p:grpSpPr>
          <a:xfrm>
            <a:off x="1350647" y="4101640"/>
            <a:ext cx="4011489" cy="431435"/>
            <a:chOff x="1350647" y="4101640"/>
            <a:chExt cx="4011489" cy="431435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1F23373-827A-94BD-A3F9-38F9F300FA32}"/>
                </a:ext>
              </a:extLst>
            </p:cNvPr>
            <p:cNvCxnSpPr/>
            <p:nvPr/>
          </p:nvCxnSpPr>
          <p:spPr>
            <a:xfrm>
              <a:off x="1580322" y="4101640"/>
              <a:ext cx="237744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A97F6C5-E0A6-054B-DBF2-E1B087F645EA}"/>
                </a:ext>
              </a:extLst>
            </p:cNvPr>
            <p:cNvCxnSpPr>
              <a:cxnSpLocks/>
            </p:cNvCxnSpPr>
            <p:nvPr/>
          </p:nvCxnSpPr>
          <p:spPr>
            <a:xfrm>
              <a:off x="1613096" y="4510832"/>
              <a:ext cx="3749040" cy="2224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EC077E8-6F58-F1DB-E571-05B28404160F}"/>
                    </a:ext>
                  </a:extLst>
                </p:cNvPr>
                <p:cNvSpPr txBox="1"/>
                <p:nvPr/>
              </p:nvSpPr>
              <p:spPr>
                <a:xfrm>
                  <a:off x="1350647" y="4164624"/>
                  <a:ext cx="20999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EC077E8-6F58-F1DB-E571-05B2840416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0647" y="4164624"/>
                  <a:ext cx="209994" cy="307777"/>
                </a:xfrm>
                <a:prstGeom prst="rect">
                  <a:avLst/>
                </a:prstGeom>
                <a:blipFill>
                  <a:blip r:embed="rId12"/>
                  <a:stretch>
                    <a:fillRect l="-29412" r="-29412" b="-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322AF9E-5714-8511-E359-92BFD3D7D6E9}"/>
                </a:ext>
              </a:extLst>
            </p:cNvPr>
            <p:cNvCxnSpPr>
              <a:cxnSpLocks/>
            </p:cNvCxnSpPr>
            <p:nvPr/>
          </p:nvCxnSpPr>
          <p:spPr>
            <a:xfrm>
              <a:off x="1734397" y="4125705"/>
              <a:ext cx="0" cy="385127"/>
            </a:xfrm>
            <a:prstGeom prst="line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40FF65-35CD-FFD8-9ECE-4F9BDAE003DD}"/>
              </a:ext>
            </a:extLst>
          </p:cNvPr>
          <p:cNvGrpSpPr/>
          <p:nvPr/>
        </p:nvGrpSpPr>
        <p:grpSpPr>
          <a:xfrm>
            <a:off x="5352382" y="3236986"/>
            <a:ext cx="4350307" cy="369332"/>
            <a:chOff x="5352382" y="3236986"/>
            <a:chExt cx="4350307" cy="3693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3DAE21-590B-58F8-7808-A68A0BA4352D}"/>
                </a:ext>
              </a:extLst>
            </p:cNvPr>
            <p:cNvSpPr txBox="1"/>
            <p:nvPr/>
          </p:nvSpPr>
          <p:spPr>
            <a:xfrm>
              <a:off x="6247185" y="3236986"/>
              <a:ext cx="3455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We</a:t>
              </a:r>
              <a:r>
                <a:rPr lang="zh-CN" altLang="en-US" dirty="0"/>
                <a:t> </a:t>
              </a:r>
              <a:r>
                <a:rPr lang="en-US" altLang="zh-CN" dirty="0"/>
                <a:t>will</a:t>
              </a:r>
              <a:r>
                <a:rPr lang="zh-CN" altLang="en-US" dirty="0"/>
                <a:t> </a:t>
              </a:r>
              <a:r>
                <a:rPr lang="en-US" altLang="zh-CN" dirty="0"/>
                <a:t>keep</a:t>
              </a:r>
              <a:r>
                <a:rPr lang="zh-CN" altLang="en-US" dirty="0"/>
                <a:t> </a:t>
              </a:r>
              <a:r>
                <a:rPr lang="en-US" altLang="zh-CN" dirty="0"/>
                <a:t>pulling</a:t>
              </a:r>
              <a:r>
                <a:rPr lang="zh-CN" altLang="en-US" dirty="0"/>
                <a:t> </a:t>
              </a:r>
              <a:r>
                <a:rPr lang="en-US" altLang="zh-CN" dirty="0"/>
                <a:t>this</a:t>
              </a:r>
              <a:r>
                <a:rPr lang="zh-CN" altLang="en-US" dirty="0"/>
                <a:t> </a:t>
              </a:r>
              <a:r>
                <a:rPr lang="en-US" altLang="zh-CN" dirty="0"/>
                <a:t>arm</a:t>
              </a:r>
              <a:r>
                <a:rPr lang="zh-CN" altLang="en-US" dirty="0"/>
                <a:t> </a:t>
              </a:r>
              <a:r>
                <a:rPr lang="en-US" altLang="zh-CN" dirty="0"/>
                <a:t>until?</a:t>
              </a:r>
              <a:r>
                <a:rPr lang="zh-CN" altLang="en-US" dirty="0"/>
                <a:t> </a:t>
              </a:r>
              <a:endParaRPr lang="en-US" dirty="0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0026AC2-C7D6-97AA-BC0A-4FA0371380EC}"/>
                </a:ext>
              </a:extLst>
            </p:cNvPr>
            <p:cNvCxnSpPr>
              <a:stCxn id="35" idx="1"/>
            </p:cNvCxnSpPr>
            <p:nvPr/>
          </p:nvCxnSpPr>
          <p:spPr>
            <a:xfrm flipH="1">
              <a:off x="5352382" y="3421652"/>
              <a:ext cx="894803" cy="10232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950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 of UCB (proof sketch)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25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475876" y="4532244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850803" y="4351219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192" y="5298520"/>
            <a:ext cx="344263" cy="2921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231" y="5369309"/>
            <a:ext cx="333688" cy="25349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3201998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2340607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573058" y="3953566"/>
            <a:ext cx="283155" cy="1161774"/>
            <a:chOff x="3697356" y="3984487"/>
            <a:chExt cx="283155" cy="1161774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3706191" y="3988904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838109" y="3984487"/>
              <a:ext cx="604" cy="5799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3840145" y="4559748"/>
              <a:ext cx="604" cy="5799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3697356" y="5146261"/>
              <a:ext cx="274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 flipV="1">
            <a:off x="4958769" y="3936336"/>
            <a:ext cx="274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095929" y="3964442"/>
            <a:ext cx="1493" cy="4114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5096991" y="4364872"/>
            <a:ext cx="1493" cy="3657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cxnSpLocks/>
          </p:cNvCxnSpPr>
          <p:nvPr/>
        </p:nvCxnSpPr>
        <p:spPr>
          <a:xfrm flipV="1">
            <a:off x="4959332" y="4736868"/>
            <a:ext cx="274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654262" y="38944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033006" y="3884613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506" y="5760484"/>
            <a:ext cx="4523562" cy="45235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544" y="4391371"/>
            <a:ext cx="461828" cy="344745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8935" y="4181506"/>
            <a:ext cx="424481" cy="312118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6374" y="4554599"/>
            <a:ext cx="295673" cy="340667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4982549" y="4527518"/>
            <a:ext cx="228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3294763" y="4042395"/>
            <a:ext cx="528982" cy="352286"/>
            <a:chOff x="2411896" y="4042395"/>
            <a:chExt cx="528982" cy="35228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712278" y="409933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1896" y="4042395"/>
              <a:ext cx="272523" cy="352286"/>
            </a:xfrm>
            <a:prstGeom prst="rect">
              <a:avLst/>
            </a:prstGeom>
          </p:spPr>
        </p:pic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0920" y="4125705"/>
            <a:ext cx="673725" cy="25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4808" y="3893042"/>
            <a:ext cx="661861" cy="25600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10E9B8C-A150-EF4A-FA42-F68ED0309D70}"/>
              </a:ext>
            </a:extLst>
          </p:cNvPr>
          <p:cNvSpPr txBox="1"/>
          <p:nvPr/>
        </p:nvSpPr>
        <p:spPr>
          <a:xfrm>
            <a:off x="3192916" y="2776662"/>
            <a:ext cx="169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5B9BD5"/>
                </a:solidFill>
              </a:rPr>
              <a:t>Empirical mean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C55118-F9B6-1C72-C5D8-93A069CDEA1D}"/>
              </a:ext>
            </a:extLst>
          </p:cNvPr>
          <p:cNvSpPr txBox="1"/>
          <p:nvPr/>
        </p:nvSpPr>
        <p:spPr>
          <a:xfrm>
            <a:off x="4927082" y="2771841"/>
            <a:ext cx="169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 mean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E9C6770-0CD1-4311-820D-E4AEB880A09B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4038600" y="3145994"/>
            <a:ext cx="930671" cy="1021475"/>
          </a:xfrm>
          <a:prstGeom prst="straightConnector1">
            <a:avLst/>
          </a:prstGeom>
          <a:ln w="19050">
            <a:solidFill>
              <a:srgbClr val="5B9BD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237928C-F6D2-9896-DBF8-11322932295B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3915762" y="3145994"/>
            <a:ext cx="122838" cy="1303666"/>
          </a:xfrm>
          <a:prstGeom prst="straightConnector1">
            <a:avLst/>
          </a:prstGeom>
          <a:ln w="19050">
            <a:solidFill>
              <a:srgbClr val="5B9BD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C87DBBF-E538-9E79-7DA7-836D67C68831}"/>
              </a:ext>
            </a:extLst>
          </p:cNvPr>
          <p:cNvCxnSpPr>
            <a:cxnSpLocks/>
          </p:cNvCxnSpPr>
          <p:nvPr/>
        </p:nvCxnSpPr>
        <p:spPr>
          <a:xfrm flipH="1">
            <a:off x="5145351" y="3157859"/>
            <a:ext cx="371128" cy="133640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7DD643A-03F0-6FB4-7C46-BC944B54E080}"/>
              </a:ext>
            </a:extLst>
          </p:cNvPr>
          <p:cNvCxnSpPr>
            <a:cxnSpLocks/>
          </p:cNvCxnSpPr>
          <p:nvPr/>
        </p:nvCxnSpPr>
        <p:spPr>
          <a:xfrm flipH="1">
            <a:off x="3868758" y="3157859"/>
            <a:ext cx="1402786" cy="91727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C1F23373-827A-94BD-A3F9-38F9F300FA32}"/>
              </a:ext>
            </a:extLst>
          </p:cNvPr>
          <p:cNvCxnSpPr/>
          <p:nvPr/>
        </p:nvCxnSpPr>
        <p:spPr>
          <a:xfrm>
            <a:off x="1580322" y="4101640"/>
            <a:ext cx="237744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A97F6C5-E0A6-054B-DBF2-E1B087F645EA}"/>
              </a:ext>
            </a:extLst>
          </p:cNvPr>
          <p:cNvCxnSpPr>
            <a:cxnSpLocks/>
          </p:cNvCxnSpPr>
          <p:nvPr/>
        </p:nvCxnSpPr>
        <p:spPr>
          <a:xfrm>
            <a:off x="1613096" y="4510832"/>
            <a:ext cx="3749040" cy="2224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C077E8-6F58-F1DB-E571-05B28404160F}"/>
                  </a:ext>
                </a:extLst>
              </p:cNvPr>
              <p:cNvSpPr txBox="1"/>
              <p:nvPr/>
            </p:nvSpPr>
            <p:spPr>
              <a:xfrm>
                <a:off x="1350647" y="4164624"/>
                <a:ext cx="20999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EC077E8-6F58-F1DB-E571-05B284041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647" y="4164624"/>
                <a:ext cx="209994" cy="307777"/>
              </a:xfrm>
              <a:prstGeom prst="rect">
                <a:avLst/>
              </a:prstGeom>
              <a:blipFill>
                <a:blip r:embed="rId12"/>
                <a:stretch>
                  <a:fillRect l="-29412" r="-29412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322AF9E-5714-8511-E359-92BFD3D7D6E9}"/>
              </a:ext>
            </a:extLst>
          </p:cNvPr>
          <p:cNvCxnSpPr>
            <a:cxnSpLocks/>
          </p:cNvCxnSpPr>
          <p:nvPr/>
        </p:nvCxnSpPr>
        <p:spPr>
          <a:xfrm>
            <a:off x="1734397" y="4125705"/>
            <a:ext cx="0" cy="385127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063AAB-E150-AC15-F72C-61C78F160900}"/>
                  </a:ext>
                </a:extLst>
              </p:cNvPr>
              <p:cNvSpPr txBox="1"/>
              <p:nvPr/>
            </p:nvSpPr>
            <p:spPr>
              <a:xfrm>
                <a:off x="6817906" y="1828364"/>
                <a:ext cx="4448436" cy="216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As arms are pulled more, with probability at least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, the empirical mean of arm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will be close to it true mean within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after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)/</m:t>
                        </m:r>
                        <m:sSubSup>
                          <m:sSubSup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zh-CN" altLang="en-US" dirty="0"/>
                  <a:t> </a:t>
                </a:r>
                <a:r>
                  <a:rPr lang="en-US" dirty="0"/>
                  <a:t>rounds of pull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Thus, the regret from arm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of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)/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)/</m:t>
                        </m:r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dirty="0"/>
                  <a:t>, by setting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=1/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063AAB-E150-AC15-F72C-61C78F160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906" y="1828364"/>
                <a:ext cx="4448436" cy="2168992"/>
              </a:xfrm>
              <a:prstGeom prst="rect">
                <a:avLst/>
              </a:prstGeom>
              <a:blipFill>
                <a:blip r:embed="rId13"/>
                <a:stretch>
                  <a:fillRect l="-852" t="-1754" r="-1705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A279ADD-7941-2E2A-F83E-77B656C65EF8}"/>
              </a:ext>
            </a:extLst>
          </p:cNvPr>
          <p:cNvCxnSpPr>
            <a:cxnSpLocks/>
          </p:cNvCxnSpPr>
          <p:nvPr/>
        </p:nvCxnSpPr>
        <p:spPr>
          <a:xfrm>
            <a:off x="3201997" y="5203688"/>
            <a:ext cx="341645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28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language of RL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26</a:t>
            </a:fld>
            <a:endParaRPr lang="en-US"/>
          </a:p>
        </p:txBody>
      </p:sp>
      <p:pic>
        <p:nvPicPr>
          <p:cNvPr id="30" name="Picture 2" descr="mage result for robot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7" y="2884920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mage result for wor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62" y="4757495"/>
            <a:ext cx="812107" cy="79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/>
          <p:cNvGrpSpPr/>
          <p:nvPr/>
        </p:nvGrpSpPr>
        <p:grpSpPr>
          <a:xfrm>
            <a:off x="6200929" y="3274039"/>
            <a:ext cx="1402504" cy="1955253"/>
            <a:chOff x="6097293" y="3125876"/>
            <a:chExt cx="1402504" cy="192024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097293" y="3144308"/>
              <a:ext cx="13952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7483129" y="3125876"/>
              <a:ext cx="0" cy="192024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104586" y="5028613"/>
              <a:ext cx="1395211" cy="0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10800000">
            <a:off x="3987319" y="3277849"/>
            <a:ext cx="1402504" cy="1955253"/>
            <a:chOff x="6097293" y="3125876"/>
            <a:chExt cx="1402504" cy="192024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097293" y="3144308"/>
              <a:ext cx="13952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483129" y="3125876"/>
              <a:ext cx="0" cy="192024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104586" y="5028613"/>
              <a:ext cx="1395211" cy="0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673010" y="3878460"/>
            <a:ext cx="128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74394" y="3872799"/>
            <a:ext cx="95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Reward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048760" y="3143791"/>
            <a:ext cx="2344771" cy="2218915"/>
            <a:chOff x="3048760" y="3059868"/>
            <a:chExt cx="2344771" cy="2218915"/>
          </a:xfrm>
        </p:grpSpPr>
        <p:grpSp>
          <p:nvGrpSpPr>
            <p:cNvPr id="46" name="Group 45"/>
            <p:cNvGrpSpPr/>
            <p:nvPr/>
          </p:nvGrpSpPr>
          <p:grpSpPr>
            <a:xfrm>
              <a:off x="3825152" y="3059868"/>
              <a:ext cx="1568379" cy="2218915"/>
              <a:chOff x="3756025" y="3293991"/>
              <a:chExt cx="1145616" cy="1645920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 flipH="1">
                <a:off x="3757614" y="4926111"/>
                <a:ext cx="1144027" cy="61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10800000">
                <a:off x="3768588" y="3293991"/>
                <a:ext cx="0" cy="164592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 flipV="1">
                <a:off x="3756025" y="3308350"/>
                <a:ext cx="1137500" cy="2900"/>
              </a:xfrm>
              <a:prstGeom prst="line">
                <a:avLst/>
              </a:prstGeom>
              <a:ln w="38100"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3048760" y="3781906"/>
              <a:ext cx="1289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State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8892" y="4151933"/>
              <a:ext cx="571504" cy="28575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767" y="4235686"/>
            <a:ext cx="2182545" cy="3312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5601" y="4256689"/>
            <a:ext cx="2171716" cy="36195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2D1547-356B-22AA-41FE-940930B366FE}"/>
              </a:ext>
            </a:extLst>
          </p:cNvPr>
          <p:cNvSpPr txBox="1"/>
          <p:nvPr/>
        </p:nvSpPr>
        <p:spPr>
          <a:xfrm>
            <a:off x="7685903" y="2384854"/>
            <a:ext cx="3244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 simplified RL problem!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86BF33-D242-F016-5193-54017D01C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0335" y="4222234"/>
            <a:ext cx="2511719" cy="329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1E9E4F-9E72-A2BC-1CE6-F795721FD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3008" y="4250121"/>
            <a:ext cx="1880407" cy="32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8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CE456A-EB1B-770C-187C-B1B2B725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into the real world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BDE3B7-7E31-7A20-1F24-E5FE59AB7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Warning:</a:t>
            </a:r>
            <a:r>
              <a:rPr lang="zh-CN" altLang="en-US" dirty="0"/>
              <a:t> </a:t>
            </a:r>
            <a:r>
              <a:rPr lang="en-US" dirty="0"/>
              <a:t>severe storm</a:t>
            </a:r>
            <a:r>
              <a:rPr lang="zh-CN" altLang="en-US" dirty="0"/>
              <a:t> </a:t>
            </a:r>
            <a:r>
              <a:rPr lang="en-US" altLang="zh-CN" dirty="0"/>
              <a:t>ahead!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B4874-71F8-F3E4-ACBB-769FE755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DAE30-B3CA-004B-1DA7-8FB6493AB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C5AA5-61D8-DDAD-CC2B-179A757D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27</a:t>
            </a:fld>
            <a:endParaRPr lang="en-US"/>
          </a:p>
        </p:txBody>
      </p:sp>
      <p:pic>
        <p:nvPicPr>
          <p:cNvPr id="1026" name="Picture 2" descr="Climate change will drive stronger, smaller storms in U.S. | University of  Chicago News">
            <a:extLst>
              <a:ext uri="{FF2B5EF4-FFF2-40B4-BE49-F238E27FC236}">
                <a16:creationId xmlns:a16="http://schemas.microsoft.com/office/drawing/2014/main" id="{6129CBA5-AD80-C1FD-DB5C-98F5AAB1C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03" y="2470380"/>
            <a:ext cx="5708443" cy="38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07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11" y="3095070"/>
            <a:ext cx="1303827" cy="30915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865075" y="4748112"/>
            <a:ext cx="5537310" cy="372387"/>
            <a:chOff x="2865075" y="4756946"/>
            <a:chExt cx="5537310" cy="372387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5075" y="4799043"/>
              <a:ext cx="456689" cy="282316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74660" y="4842440"/>
              <a:ext cx="448386" cy="274013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3157" y="4855320"/>
              <a:ext cx="473296" cy="274013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45301" y="4767728"/>
              <a:ext cx="791342" cy="111413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1537" y="4756946"/>
              <a:ext cx="782348" cy="112205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27149" y="4794406"/>
              <a:ext cx="775236" cy="11220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Contextual/structured bandit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28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057985" y="2350053"/>
            <a:ext cx="5542676" cy="858253"/>
            <a:chOff x="2753185" y="2261705"/>
            <a:chExt cx="5542676" cy="85825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185" y="2482079"/>
              <a:ext cx="980688" cy="63787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3858" y="2451845"/>
              <a:ext cx="1010835" cy="66811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850" y="2478685"/>
              <a:ext cx="953921" cy="64127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888383" y="2261705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891620" y="3308625"/>
            <a:ext cx="5854284" cy="1375049"/>
            <a:chOff x="2586820" y="3220277"/>
            <a:chExt cx="5854284" cy="1375049"/>
          </a:xfrm>
        </p:grpSpPr>
        <p:pic>
          <p:nvPicPr>
            <p:cNvPr id="6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820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333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977" y="3251199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892800" y="3423479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pic>
        <p:nvPicPr>
          <p:cNvPr id="17" name="Picture 2" descr="mage result for robot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38" y="4945486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4933273" y="5147319"/>
            <a:ext cx="315074" cy="382101"/>
            <a:chOff x="5382479" y="5128591"/>
            <a:chExt cx="315074" cy="382101"/>
          </a:xfrm>
        </p:grpSpPr>
        <p:pic>
          <p:nvPicPr>
            <p:cNvPr id="3074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382479" y="5128591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444323" y="5256694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519418" y="5186017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8738968" y="2331511"/>
            <a:ext cx="326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Goal: </a:t>
            </a:r>
            <a:r>
              <a:rPr lang="en-US" dirty="0"/>
              <a:t>maximize the accumulated reward over T rounds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8730" y="3812208"/>
            <a:ext cx="128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8730" y="2500243"/>
            <a:ext cx="128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Reward distribution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9450" y="5935255"/>
            <a:ext cx="1816132" cy="37810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837825" y="5918556"/>
            <a:ext cx="1634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History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730" y="5023817"/>
            <a:ext cx="1634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Agent/learner/policy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4679" y="5664816"/>
            <a:ext cx="1125095" cy="33676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3756341" y="5012494"/>
            <a:ext cx="957886" cy="649798"/>
            <a:chOff x="3584063" y="5078755"/>
            <a:chExt cx="957886" cy="649798"/>
          </a:xfrm>
        </p:grpSpPr>
        <p:sp>
          <p:nvSpPr>
            <p:cNvPr id="28" name="TextBox 27"/>
            <p:cNvSpPr txBox="1"/>
            <p:nvPr/>
          </p:nvSpPr>
          <p:spPr>
            <a:xfrm>
              <a:off x="3584063" y="5078755"/>
              <a:ext cx="957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08213" y="5357075"/>
              <a:ext cx="600079" cy="371478"/>
            </a:xfrm>
            <a:prstGeom prst="rect">
              <a:avLst/>
            </a:prstGeom>
          </p:spPr>
        </p:pic>
      </p:grpSp>
      <p:pic>
        <p:nvPicPr>
          <p:cNvPr id="69" name="Picture 6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0328" y="5662469"/>
            <a:ext cx="1374027" cy="338328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25708" y="5945373"/>
            <a:ext cx="2197712" cy="37490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7664" y="3094890"/>
            <a:ext cx="1808852" cy="310896"/>
          </a:xfrm>
          <a:prstGeom prst="rect">
            <a:avLst/>
          </a:prstGeom>
        </p:spPr>
      </p:pic>
      <p:grpSp>
        <p:nvGrpSpPr>
          <p:cNvPr id="85" name="Group 84"/>
          <p:cNvGrpSpPr/>
          <p:nvPr/>
        </p:nvGrpSpPr>
        <p:grpSpPr>
          <a:xfrm>
            <a:off x="6546573" y="918817"/>
            <a:ext cx="4228751" cy="616940"/>
            <a:chOff x="6546573" y="918817"/>
            <a:chExt cx="4228751" cy="616940"/>
          </a:xfrm>
        </p:grpSpPr>
        <p:grpSp>
          <p:nvGrpSpPr>
            <p:cNvPr id="50" name="Group 49"/>
            <p:cNvGrpSpPr/>
            <p:nvPr/>
          </p:nvGrpSpPr>
          <p:grpSpPr>
            <a:xfrm>
              <a:off x="6546573" y="918817"/>
              <a:ext cx="4228751" cy="607392"/>
              <a:chOff x="6568660" y="892313"/>
              <a:chExt cx="4228751" cy="607392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7138504" y="892313"/>
                <a:ext cx="36589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linear contextual bandit [LCLS10], </a:t>
                </a:r>
              </a:p>
            </p:txBody>
          </p:sp>
          <p:pic>
            <p:nvPicPr>
              <p:cNvPr id="2054" name="Picture 6" descr="Example Logo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8660" y="898940"/>
                <a:ext cx="600765" cy="6007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7191917" y="1207878"/>
              <a:ext cx="2786971" cy="327879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8719872" y="3181640"/>
            <a:ext cx="3225564" cy="941949"/>
            <a:chOff x="8719872" y="3181640"/>
            <a:chExt cx="3225564" cy="941949"/>
          </a:xfrm>
        </p:grpSpPr>
        <p:sp>
          <p:nvSpPr>
            <p:cNvPr id="26" name="TextBox 25"/>
            <p:cNvSpPr txBox="1"/>
            <p:nvPr/>
          </p:nvSpPr>
          <p:spPr>
            <a:xfrm>
              <a:off x="8719872" y="3181640"/>
              <a:ext cx="3225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(Pseudo) Regret: </a:t>
              </a:r>
              <a:r>
                <a:rPr lang="en-US" dirty="0"/>
                <a:t>expected</a:t>
              </a:r>
              <a:r>
                <a:rPr lang="en-US" b="1" dirty="0"/>
                <a:t> </a:t>
              </a:r>
              <a:r>
                <a:rPr lang="en-US" dirty="0"/>
                <a:t>loss due to not playing the best arm </a:t>
              </a:r>
              <a:endParaRPr lang="en-US" b="1" dirty="0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857819" y="3830360"/>
              <a:ext cx="2888025" cy="293229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206807" y="5567342"/>
            <a:ext cx="5568776" cy="833460"/>
            <a:chOff x="6206807" y="5567342"/>
            <a:chExt cx="5568776" cy="83346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334125" y="5831137"/>
              <a:ext cx="4081483" cy="569665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6206807" y="5567342"/>
              <a:ext cx="5568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Lower regret bound in linear contextual bandit [CLRS11]:</a:t>
              </a:r>
            </a:p>
            <a:p>
              <a:endParaRPr lang="en-US" dirty="0"/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86687" y="4165907"/>
            <a:ext cx="2525130" cy="36193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7586" y="4146855"/>
            <a:ext cx="2422203" cy="369621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257061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956" y="2947488"/>
            <a:ext cx="3248167" cy="5006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Optimism in the face of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LinUCB</a:t>
            </a:r>
            <a:r>
              <a:rPr lang="en-US" dirty="0"/>
              <a:t> [LCLS10]</a:t>
            </a:r>
          </a:p>
          <a:p>
            <a:pPr lvl="1"/>
            <a:r>
              <a:rPr lang="en-US" dirty="0"/>
              <a:t>Upper confidence bound based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29</a:t>
            </a:fld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645325" y="5298520"/>
            <a:ext cx="4550192" cy="324288"/>
            <a:chOff x="2645325" y="5298520"/>
            <a:chExt cx="4550192" cy="32428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5325" y="5298520"/>
              <a:ext cx="344263" cy="29210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8364" y="5369309"/>
              <a:ext cx="333688" cy="25349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19264" y="5304870"/>
              <a:ext cx="476253" cy="285752"/>
            </a:xfrm>
            <a:prstGeom prst="rect">
              <a:avLst/>
            </a:prstGeom>
          </p:spPr>
        </p:pic>
      </p:grpSp>
      <p:cxnSp>
        <p:nvCxnSpPr>
          <p:cNvPr id="29" name="Straight Arrow Connector 28"/>
          <p:cNvCxnSpPr/>
          <p:nvPr/>
        </p:nvCxnSpPr>
        <p:spPr>
          <a:xfrm flipH="1">
            <a:off x="2319131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319130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1457740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3401392" y="3609009"/>
            <a:ext cx="2438401" cy="47707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4951899" y="3644349"/>
            <a:ext cx="1055753" cy="5124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2613283" y="5337723"/>
            <a:ext cx="4573812" cy="282316"/>
            <a:chOff x="2617701" y="5342140"/>
            <a:chExt cx="4573812" cy="282316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17701" y="5342140"/>
              <a:ext cx="456689" cy="282316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9424" y="5350443"/>
              <a:ext cx="448386" cy="274013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18217" y="5350443"/>
              <a:ext cx="473296" cy="274013"/>
            </a:xfrm>
            <a:prstGeom prst="rect">
              <a:avLst/>
            </a:prstGeom>
          </p:spPr>
        </p:pic>
      </p:grpSp>
      <p:grpSp>
        <p:nvGrpSpPr>
          <p:cNvPr id="106" name="Group 105"/>
          <p:cNvGrpSpPr/>
          <p:nvPr/>
        </p:nvGrpSpPr>
        <p:grpSpPr>
          <a:xfrm>
            <a:off x="8423965" y="4567583"/>
            <a:ext cx="3260035" cy="1488661"/>
            <a:chOff x="8207513" y="4046330"/>
            <a:chExt cx="3260035" cy="1488661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297915" y="4396822"/>
              <a:ext cx="3015024" cy="341066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28980" y="4786933"/>
              <a:ext cx="2551056" cy="333377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43479" y="5167862"/>
              <a:ext cx="1326191" cy="313331"/>
            </a:xfrm>
            <a:prstGeom prst="rect">
              <a:avLst/>
            </a:prstGeom>
          </p:spPr>
        </p:pic>
        <p:sp>
          <p:nvSpPr>
            <p:cNvPr id="104" name="Rectangle 103"/>
            <p:cNvSpPr/>
            <p:nvPr/>
          </p:nvSpPr>
          <p:spPr>
            <a:xfrm>
              <a:off x="8211929" y="4072835"/>
              <a:ext cx="3255619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8207513" y="4046330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91639" y="5760484"/>
            <a:ext cx="4523562" cy="452356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496313" y="1320799"/>
            <a:ext cx="3723860" cy="616940"/>
            <a:chOff x="7496313" y="1320799"/>
            <a:chExt cx="3723860" cy="616940"/>
          </a:xfrm>
        </p:grpSpPr>
        <p:sp>
          <p:nvSpPr>
            <p:cNvPr id="114" name="TextBox 113"/>
            <p:cNvSpPr txBox="1"/>
            <p:nvPr/>
          </p:nvSpPr>
          <p:spPr>
            <a:xfrm>
              <a:off x="7920382" y="1320799"/>
              <a:ext cx="3299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 linear contextual bandit, </a:t>
              </a:r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95882" y="1609860"/>
              <a:ext cx="2786971" cy="327879"/>
            </a:xfrm>
            <a:prstGeom prst="rect">
              <a:avLst/>
            </a:prstGeom>
          </p:spPr>
        </p:pic>
        <p:pic>
          <p:nvPicPr>
            <p:cNvPr id="116" name="Picture 8" descr="Download Paper Clipart Note Taking - Clip Art Take Note - Full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313" y="1453564"/>
              <a:ext cx="433318" cy="44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/>
          <p:cNvGrpSpPr/>
          <p:nvPr/>
        </p:nvGrpSpPr>
        <p:grpSpPr>
          <a:xfrm>
            <a:off x="6997149" y="3578089"/>
            <a:ext cx="3829877" cy="395835"/>
            <a:chOff x="8004314" y="3609010"/>
            <a:chExt cx="3829877" cy="395835"/>
          </a:xfrm>
        </p:grpSpPr>
        <p:sp>
          <p:nvSpPr>
            <p:cNvPr id="53" name="TextBox 52"/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55" name="Straight Arrow Connector 54"/>
            <p:cNvCxnSpPr>
              <a:stCxn id="53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7102124" y="1315123"/>
            <a:ext cx="4969068" cy="697607"/>
            <a:chOff x="2453924" y="62586"/>
            <a:chExt cx="4969068" cy="697607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86200" y="316162"/>
              <a:ext cx="3181350" cy="444031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2891245" y="62586"/>
              <a:ext cx="45317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Lower regret bound in linear contextual bandit [CLRS11]:</a:t>
              </a:r>
            </a:p>
          </p:txBody>
        </p:sp>
        <p:pic>
          <p:nvPicPr>
            <p:cNvPr id="120" name="Picture 8" descr="Download Paper Clipart Note Taking - Clip Art Take Note - Full ...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3924" y="221855"/>
              <a:ext cx="433318" cy="44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1" name="Straight Connector 70"/>
          <p:cNvCxnSpPr/>
          <p:nvPr/>
        </p:nvCxnSpPr>
        <p:spPr>
          <a:xfrm flipV="1">
            <a:off x="9678504" y="3343965"/>
            <a:ext cx="12942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24557" y="3101010"/>
            <a:ext cx="1879104" cy="48450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05910" y="3176929"/>
            <a:ext cx="2395203" cy="401776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20677" y="4391371"/>
            <a:ext cx="461828" cy="344745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2411896" y="3894449"/>
            <a:ext cx="1170609" cy="1220891"/>
            <a:chOff x="2411896" y="3894449"/>
            <a:chExt cx="1170609" cy="1220891"/>
          </a:xfrm>
        </p:grpSpPr>
        <p:grpSp>
          <p:nvGrpSpPr>
            <p:cNvPr id="140" name="Group 139"/>
            <p:cNvGrpSpPr/>
            <p:nvPr/>
          </p:nvGrpSpPr>
          <p:grpSpPr>
            <a:xfrm>
              <a:off x="2411896" y="4042395"/>
              <a:ext cx="528982" cy="352286"/>
              <a:chOff x="2411896" y="4042395"/>
              <a:chExt cx="528982" cy="352286"/>
            </a:xfrm>
          </p:grpSpPr>
          <p:cxnSp>
            <p:nvCxnSpPr>
              <p:cNvPr id="141" name="Straight Connector 140"/>
              <p:cNvCxnSpPr/>
              <p:nvPr/>
            </p:nvCxnSpPr>
            <p:spPr>
              <a:xfrm>
                <a:off x="2712278" y="409933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2" name="Picture 141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11896" y="4042395"/>
                <a:ext cx="272523" cy="352286"/>
              </a:xfrm>
              <a:prstGeom prst="rect">
                <a:avLst/>
              </a:prstGeom>
            </p:spPr>
          </p:pic>
        </p:grpSp>
        <p:grpSp>
          <p:nvGrpSpPr>
            <p:cNvPr id="44" name="Group 43"/>
            <p:cNvGrpSpPr/>
            <p:nvPr/>
          </p:nvGrpSpPr>
          <p:grpSpPr>
            <a:xfrm>
              <a:off x="2593009" y="3953566"/>
              <a:ext cx="989496" cy="1161774"/>
              <a:chOff x="2593009" y="3953566"/>
              <a:chExt cx="989496" cy="1161774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2690191" y="3953566"/>
                <a:ext cx="841587" cy="1161774"/>
                <a:chOff x="3697356" y="3984487"/>
                <a:chExt cx="841587" cy="1161774"/>
              </a:xfrm>
            </p:grpSpPr>
            <p:pic>
              <p:nvPicPr>
                <p:cNvPr id="107" name="Picture 106"/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65218" y="4156626"/>
                  <a:ext cx="673725" cy="259600"/>
                </a:xfrm>
                <a:prstGeom prst="rect">
                  <a:avLst/>
                </a:prstGeom>
              </p:spPr>
            </p:pic>
            <p:grpSp>
              <p:nvGrpSpPr>
                <p:cNvPr id="108" name="Group 107"/>
                <p:cNvGrpSpPr/>
                <p:nvPr/>
              </p:nvGrpSpPr>
              <p:grpSpPr>
                <a:xfrm>
                  <a:off x="3697356" y="3984487"/>
                  <a:ext cx="283155" cy="1161774"/>
                  <a:chOff x="3697356" y="3984487"/>
                  <a:chExt cx="283155" cy="1161774"/>
                </a:xfrm>
              </p:grpSpPr>
              <p:cxnSp>
                <p:nvCxnSpPr>
                  <p:cNvPr id="111" name="Straight Connector 110"/>
                  <p:cNvCxnSpPr/>
                  <p:nvPr/>
                </p:nvCxnSpPr>
                <p:spPr>
                  <a:xfrm flipV="1">
                    <a:off x="3706191" y="3988904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/>
                  <p:cNvCxnSpPr/>
                  <p:nvPr/>
                </p:nvCxnSpPr>
                <p:spPr>
                  <a:xfrm flipH="1">
                    <a:off x="3838109" y="3984487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/>
                  <p:cNvCxnSpPr/>
                  <p:nvPr/>
                </p:nvCxnSpPr>
                <p:spPr>
                  <a:xfrm flipH="1">
                    <a:off x="3840145" y="4559748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/>
                  <p:cNvCxnSpPr/>
                  <p:nvPr/>
                </p:nvCxnSpPr>
                <p:spPr>
                  <a:xfrm flipV="1">
                    <a:off x="3697356" y="5146261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47" name="Straight Connector 146"/>
              <p:cNvCxnSpPr/>
              <p:nvPr/>
            </p:nvCxnSpPr>
            <p:spPr>
              <a:xfrm flipV="1">
                <a:off x="2593009" y="4532244"/>
                <a:ext cx="47266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51" name="Picture 150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120677" y="4391371"/>
                <a:ext cx="461828" cy="344745"/>
              </a:xfrm>
              <a:prstGeom prst="rect">
                <a:avLst/>
              </a:prstGeom>
            </p:spPr>
          </p:pic>
        </p:grpSp>
        <p:sp>
          <p:nvSpPr>
            <p:cNvPr id="153" name="Oval 152"/>
            <p:cNvSpPr/>
            <p:nvPr/>
          </p:nvSpPr>
          <p:spPr>
            <a:xfrm>
              <a:off x="2771395" y="3894449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774298" y="3606317"/>
            <a:ext cx="1176251" cy="1492659"/>
            <a:chOff x="3774298" y="3606317"/>
            <a:chExt cx="1176251" cy="1492659"/>
          </a:xfrm>
        </p:grpSpPr>
        <p:grpSp>
          <p:nvGrpSpPr>
            <p:cNvPr id="122" name="Group 121"/>
            <p:cNvGrpSpPr/>
            <p:nvPr/>
          </p:nvGrpSpPr>
          <p:grpSpPr>
            <a:xfrm>
              <a:off x="4066377" y="3653183"/>
              <a:ext cx="869776" cy="1445793"/>
              <a:chOff x="5073542" y="3684104"/>
              <a:chExt cx="869776" cy="1445793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5073542" y="3684104"/>
                <a:ext cx="283845" cy="1445793"/>
                <a:chOff x="5073542" y="3684104"/>
                <a:chExt cx="283845" cy="1445793"/>
              </a:xfrm>
            </p:grpSpPr>
            <p:cxnSp>
              <p:nvCxnSpPr>
                <p:cNvPr id="125" name="Straight Connector 124"/>
                <p:cNvCxnSpPr/>
                <p:nvPr/>
              </p:nvCxnSpPr>
              <p:spPr>
                <a:xfrm flipV="1">
                  <a:off x="5083067" y="3698900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5221357" y="3684104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5221357" y="4408556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flipV="1">
                  <a:off x="5073542" y="5120506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24" name="Picture 123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81457" y="4031729"/>
                <a:ext cx="661861" cy="256003"/>
              </a:xfrm>
              <a:prstGeom prst="rect">
                <a:avLst/>
              </a:prstGeom>
            </p:spPr>
          </p:pic>
        </p:grpSp>
        <p:grpSp>
          <p:nvGrpSpPr>
            <p:cNvPr id="138" name="Group 137"/>
            <p:cNvGrpSpPr/>
            <p:nvPr/>
          </p:nvGrpSpPr>
          <p:grpSpPr>
            <a:xfrm>
              <a:off x="3774298" y="4588026"/>
              <a:ext cx="553984" cy="340667"/>
              <a:chOff x="3774298" y="4588026"/>
              <a:chExt cx="553984" cy="340667"/>
            </a:xfrm>
          </p:grpSpPr>
          <p:pic>
            <p:nvPicPr>
              <p:cNvPr id="145" name="Picture 144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774298" y="4588026"/>
                <a:ext cx="295673" cy="340667"/>
              </a:xfrm>
              <a:prstGeom prst="rect">
                <a:avLst/>
              </a:prstGeom>
            </p:spPr>
          </p:pic>
          <p:cxnSp>
            <p:nvCxnSpPr>
              <p:cNvPr id="146" name="Straight Connector 145"/>
              <p:cNvCxnSpPr/>
              <p:nvPr/>
            </p:nvCxnSpPr>
            <p:spPr>
              <a:xfrm>
                <a:off x="4099682" y="471635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8" name="Straight Connector 147"/>
            <p:cNvCxnSpPr/>
            <p:nvPr/>
          </p:nvCxnSpPr>
          <p:spPr>
            <a:xfrm flipV="1">
              <a:off x="3967936" y="4371097"/>
              <a:ext cx="472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526068" y="4270957"/>
              <a:ext cx="424481" cy="312118"/>
            </a:xfrm>
            <a:prstGeom prst="rect">
              <a:avLst/>
            </a:prstGeom>
          </p:spPr>
        </p:pic>
        <p:sp>
          <p:nvSpPr>
            <p:cNvPr id="154" name="Oval 153"/>
            <p:cNvSpPr/>
            <p:nvPr/>
          </p:nvSpPr>
          <p:spPr>
            <a:xfrm>
              <a:off x="4150139" y="3606317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363245" y="4469336"/>
            <a:ext cx="1391583" cy="637127"/>
            <a:chOff x="6363245" y="4469336"/>
            <a:chExt cx="1391583" cy="637127"/>
          </a:xfrm>
        </p:grpSpPr>
        <p:grpSp>
          <p:nvGrpSpPr>
            <p:cNvPr id="129" name="Group 128"/>
            <p:cNvGrpSpPr/>
            <p:nvPr/>
          </p:nvGrpSpPr>
          <p:grpSpPr>
            <a:xfrm>
              <a:off x="6745170" y="4499837"/>
              <a:ext cx="1009658" cy="606626"/>
              <a:chOff x="7752335" y="4530758"/>
              <a:chExt cx="1009658" cy="606626"/>
            </a:xfrm>
          </p:grpSpPr>
          <p:grpSp>
            <p:nvGrpSpPr>
              <p:cNvPr id="130" name="Group 129"/>
              <p:cNvGrpSpPr/>
              <p:nvPr/>
            </p:nvGrpSpPr>
            <p:grpSpPr>
              <a:xfrm>
                <a:off x="7752335" y="4583871"/>
                <a:ext cx="284241" cy="553513"/>
                <a:chOff x="7752335" y="4583871"/>
                <a:chExt cx="284241" cy="553513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7896121" y="4583871"/>
                  <a:ext cx="1" cy="27146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7892550" y="4863064"/>
                  <a:ext cx="2175" cy="27432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7762256" y="5129449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7752335" y="4589303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31" name="Picture 130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066965" y="4530758"/>
                <a:ext cx="695028" cy="245304"/>
              </a:xfrm>
              <a:prstGeom prst="rect">
                <a:avLst/>
              </a:prstGeom>
            </p:spPr>
          </p:pic>
        </p:grpSp>
        <p:grpSp>
          <p:nvGrpSpPr>
            <p:cNvPr id="139" name="Group 138"/>
            <p:cNvGrpSpPr/>
            <p:nvPr/>
          </p:nvGrpSpPr>
          <p:grpSpPr>
            <a:xfrm>
              <a:off x="6363245" y="4469336"/>
              <a:ext cx="640389" cy="340180"/>
              <a:chOff x="6363245" y="4469336"/>
              <a:chExt cx="640389" cy="340180"/>
            </a:xfrm>
          </p:grpSpPr>
          <p:pic>
            <p:nvPicPr>
              <p:cNvPr id="143" name="Picture 142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63245" y="4469336"/>
                <a:ext cx="364920" cy="340180"/>
              </a:xfrm>
              <a:prstGeom prst="rect">
                <a:avLst/>
              </a:prstGeom>
            </p:spPr>
          </p:pic>
          <p:cxnSp>
            <p:nvCxnSpPr>
              <p:cNvPr id="144" name="Straight Connector 143"/>
              <p:cNvCxnSpPr/>
              <p:nvPr/>
            </p:nvCxnSpPr>
            <p:spPr>
              <a:xfrm>
                <a:off x="6775034" y="4728886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9" name="Straight Connector 148"/>
            <p:cNvCxnSpPr/>
            <p:nvPr/>
          </p:nvCxnSpPr>
          <p:spPr>
            <a:xfrm flipV="1">
              <a:off x="6657189" y="4824561"/>
              <a:ext cx="472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0" name="Picture 149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7171107" y="4744392"/>
              <a:ext cx="565575" cy="343385"/>
            </a:xfrm>
            <a:prstGeom prst="rect">
              <a:avLst/>
            </a:prstGeom>
          </p:spPr>
        </p:pic>
        <p:sp>
          <p:nvSpPr>
            <p:cNvPr id="155" name="Oval 154"/>
            <p:cNvSpPr/>
            <p:nvPr/>
          </p:nvSpPr>
          <p:spPr>
            <a:xfrm>
              <a:off x="6836558" y="4497977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6" name="Straight Arrow Connector 155"/>
          <p:cNvCxnSpPr/>
          <p:nvPr/>
        </p:nvCxnSpPr>
        <p:spPr>
          <a:xfrm>
            <a:off x="6126922" y="3662018"/>
            <a:ext cx="1136763" cy="7683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3538331" y="2672080"/>
            <a:ext cx="3645107" cy="2092008"/>
            <a:chOff x="3538331" y="2672080"/>
            <a:chExt cx="3645107" cy="2092008"/>
          </a:xfrm>
        </p:grpSpPr>
        <p:cxnSp>
          <p:nvCxnSpPr>
            <p:cNvPr id="95" name="Straight Arrow Connector 94"/>
            <p:cNvCxnSpPr>
              <a:stCxn id="87" idx="2"/>
              <a:endCxn id="152" idx="0"/>
            </p:cNvCxnSpPr>
            <p:nvPr/>
          </p:nvCxnSpPr>
          <p:spPr>
            <a:xfrm>
              <a:off x="4420564" y="3181356"/>
              <a:ext cx="317745" cy="1089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3681615" y="2672080"/>
              <a:ext cx="1477898" cy="509276"/>
            </a:xfrm>
            <a:prstGeom prst="rect">
              <a:avLst/>
            </a:prstGeom>
          </p:spPr>
        </p:pic>
        <p:cxnSp>
          <p:nvCxnSpPr>
            <p:cNvPr id="89" name="Straight Arrow Connector 88"/>
            <p:cNvCxnSpPr/>
            <p:nvPr/>
          </p:nvCxnSpPr>
          <p:spPr>
            <a:xfrm flipH="1">
              <a:off x="3538331" y="3211443"/>
              <a:ext cx="724452" cy="12147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4647096" y="3162852"/>
              <a:ext cx="2536342" cy="16012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7474225" y="2111512"/>
            <a:ext cx="4053584" cy="778886"/>
            <a:chOff x="7474225" y="2111512"/>
            <a:chExt cx="4053584" cy="778886"/>
          </a:xfrm>
        </p:grpSpPr>
        <p:sp>
          <p:nvSpPr>
            <p:cNvPr id="65" name="TextBox 64"/>
            <p:cNvSpPr txBox="1"/>
            <p:nvPr/>
          </p:nvSpPr>
          <p:spPr>
            <a:xfrm>
              <a:off x="7474225" y="2111512"/>
              <a:ext cx="27166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Confidence ellipsoid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610901" y="2411529"/>
              <a:ext cx="3916908" cy="478869"/>
            </a:xfrm>
            <a:prstGeom prst="rect">
              <a:avLst/>
            </a:prstGeom>
          </p:spPr>
        </p:pic>
      </p:grp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33511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B4919-5C52-DE7E-3225-104869C79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C7857-5A2A-2A77-CDB7-2CE0EF4E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656D5-6F8B-CDB9-263E-AF1DC842B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(stochastic) Multi-arm bandit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84F64-414D-14A4-933B-2B7ED917A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AD6AD-372C-FFAF-AAFA-72F95700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30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0DF212-0DE9-AC4F-21C3-58FF8AD7EEC4}"/>
              </a:ext>
            </a:extLst>
          </p:cNvPr>
          <p:cNvGrpSpPr/>
          <p:nvPr/>
        </p:nvGrpSpPr>
        <p:grpSpPr>
          <a:xfrm>
            <a:off x="3057985" y="2350053"/>
            <a:ext cx="5542676" cy="858253"/>
            <a:chOff x="2753185" y="2261705"/>
            <a:chExt cx="5542676" cy="85825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D11998-7849-7717-5F39-AD576F0FE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185" y="2482079"/>
              <a:ext cx="980688" cy="63787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6B36C30-7A88-02E6-49AE-8E55B2E51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3858" y="2451845"/>
              <a:ext cx="1010835" cy="66811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B209EE4-D907-D3AB-CAE3-8B89DEFC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850" y="2478685"/>
              <a:ext cx="953921" cy="64127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AA62AA-32CE-9C5D-8D09-FF79E02A7EE0}"/>
                </a:ext>
              </a:extLst>
            </p:cNvPr>
            <p:cNvSpPr txBox="1"/>
            <p:nvPr/>
          </p:nvSpPr>
          <p:spPr>
            <a:xfrm>
              <a:off x="5888383" y="2261705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9B3839-4260-3EAF-5E78-826EB0DE6DD9}"/>
              </a:ext>
            </a:extLst>
          </p:cNvPr>
          <p:cNvGrpSpPr/>
          <p:nvPr/>
        </p:nvGrpSpPr>
        <p:grpSpPr>
          <a:xfrm>
            <a:off x="2891620" y="3308625"/>
            <a:ext cx="5854284" cy="1375049"/>
            <a:chOff x="2586820" y="3220277"/>
            <a:chExt cx="5854284" cy="1375049"/>
          </a:xfrm>
        </p:grpSpPr>
        <p:pic>
          <p:nvPicPr>
            <p:cNvPr id="6" name="Picture 4" descr="Image result for bandit machine">
              <a:extLst>
                <a:ext uri="{FF2B5EF4-FFF2-40B4-BE49-F238E27FC236}">
                  <a16:creationId xmlns:a16="http://schemas.microsoft.com/office/drawing/2014/main" id="{0D425A38-B399-80DC-8E1C-EA4E3A58A9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820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Image result for bandit machine">
              <a:extLst>
                <a:ext uri="{FF2B5EF4-FFF2-40B4-BE49-F238E27FC236}">
                  <a16:creationId xmlns:a16="http://schemas.microsoft.com/office/drawing/2014/main" id="{94697E09-A1C1-9424-3286-E9A43CCCB3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333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Image result for bandit machine">
              <a:extLst>
                <a:ext uri="{FF2B5EF4-FFF2-40B4-BE49-F238E27FC236}">
                  <a16:creationId xmlns:a16="http://schemas.microsoft.com/office/drawing/2014/main" id="{B61570EE-CA49-4DA1-08BA-00D49425A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977" y="3251199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215E55-5F9A-FE9D-905F-F03ADBBD6AD3}"/>
                </a:ext>
              </a:extLst>
            </p:cNvPr>
            <p:cNvSpPr txBox="1"/>
            <p:nvPr/>
          </p:nvSpPr>
          <p:spPr>
            <a:xfrm>
              <a:off x="5892800" y="3423479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pic>
        <p:nvPicPr>
          <p:cNvPr id="17" name="Picture 2" descr="mage result for robot icon">
            <a:extLst>
              <a:ext uri="{FF2B5EF4-FFF2-40B4-BE49-F238E27FC236}">
                <a16:creationId xmlns:a16="http://schemas.microsoft.com/office/drawing/2014/main" id="{5B3F35F6-29EA-760C-B3D9-0CB2C67B2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38" y="4945486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813E0DB-654E-24D2-43A2-547B8BB8605C}"/>
              </a:ext>
            </a:extLst>
          </p:cNvPr>
          <p:cNvGrpSpPr/>
          <p:nvPr/>
        </p:nvGrpSpPr>
        <p:grpSpPr>
          <a:xfrm>
            <a:off x="4933273" y="5147319"/>
            <a:ext cx="315074" cy="382101"/>
            <a:chOff x="5382479" y="5128591"/>
            <a:chExt cx="315074" cy="382101"/>
          </a:xfrm>
        </p:grpSpPr>
        <p:pic>
          <p:nvPicPr>
            <p:cNvPr id="3074" name="Picture 2" descr="Free photo: Dollar sign - 3d, Investment, Jackpot - Free Download ...">
              <a:extLst>
                <a:ext uri="{FF2B5EF4-FFF2-40B4-BE49-F238E27FC236}">
                  <a16:creationId xmlns:a16="http://schemas.microsoft.com/office/drawing/2014/main" id="{08FF23B9-D439-DDAC-F4AE-3919D6E294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382479" y="5128591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Free photo: Dollar sign - 3d, Investment, Jackpot - Free Download ...">
              <a:extLst>
                <a:ext uri="{FF2B5EF4-FFF2-40B4-BE49-F238E27FC236}">
                  <a16:creationId xmlns:a16="http://schemas.microsoft.com/office/drawing/2014/main" id="{B674887F-9085-4CE6-0927-E0D62D2F1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444323" y="5256694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Free photo: Dollar sign - 3d, Investment, Jackpot - Free Download ...">
              <a:extLst>
                <a:ext uri="{FF2B5EF4-FFF2-40B4-BE49-F238E27FC236}">
                  <a16:creationId xmlns:a16="http://schemas.microsoft.com/office/drawing/2014/main" id="{A881A2FF-B22B-3A59-F8EE-673DD658D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519418" y="5186017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Controller, emergency, escape, evacuate, lever, pull, push icon">
            <a:extLst>
              <a:ext uri="{FF2B5EF4-FFF2-40B4-BE49-F238E27FC236}">
                <a16:creationId xmlns:a16="http://schemas.microsoft.com/office/drawing/2014/main" id="{B1059A6A-C8B2-BF35-54F2-1B01EC1D0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26" y="5075211"/>
            <a:ext cx="543340" cy="5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2833B78-06B3-DE5E-1B20-9DC339525018}"/>
              </a:ext>
            </a:extLst>
          </p:cNvPr>
          <p:cNvSpPr txBox="1"/>
          <p:nvPr/>
        </p:nvSpPr>
        <p:spPr>
          <a:xfrm>
            <a:off x="8738968" y="2331511"/>
            <a:ext cx="326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Goal: </a:t>
            </a:r>
            <a:r>
              <a:rPr lang="en-US" dirty="0"/>
              <a:t>maximize the accumulated reward over T rounds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EE62C05-4050-CF14-3EEB-4E2B32BA5E94}"/>
              </a:ext>
            </a:extLst>
          </p:cNvPr>
          <p:cNvGrpSpPr/>
          <p:nvPr/>
        </p:nvGrpSpPr>
        <p:grpSpPr>
          <a:xfrm>
            <a:off x="1837825" y="5918556"/>
            <a:ext cx="2707757" cy="394801"/>
            <a:chOff x="2478347" y="5998069"/>
            <a:chExt cx="2707757" cy="39480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2206C88-02B2-BBC5-C7D4-8294A02B5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69972" y="6014768"/>
              <a:ext cx="1816132" cy="37810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41205C-B376-E428-F745-40692780C63A}"/>
                </a:ext>
              </a:extLst>
            </p:cNvPr>
            <p:cNvSpPr txBox="1"/>
            <p:nvPr/>
          </p:nvSpPr>
          <p:spPr>
            <a:xfrm>
              <a:off x="2478347" y="5998069"/>
              <a:ext cx="1634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History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4C37042-122E-8DF7-4F63-E7C9EC618D97}"/>
              </a:ext>
            </a:extLst>
          </p:cNvPr>
          <p:cNvGrpSpPr/>
          <p:nvPr/>
        </p:nvGrpSpPr>
        <p:grpSpPr>
          <a:xfrm>
            <a:off x="388730" y="5023817"/>
            <a:ext cx="1634434" cy="977762"/>
            <a:chOff x="388730" y="5023817"/>
            <a:chExt cx="1634434" cy="9777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6FF057-57B0-D9FA-CA78-EE195615672D}"/>
                </a:ext>
              </a:extLst>
            </p:cNvPr>
            <p:cNvSpPr txBox="1"/>
            <p:nvPr/>
          </p:nvSpPr>
          <p:spPr>
            <a:xfrm>
              <a:off x="388730" y="5023817"/>
              <a:ext cx="16344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Agent/learner/policy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583E504-D184-1A29-7803-BC7C88050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4679" y="5664816"/>
              <a:ext cx="1125095" cy="33676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AADEB0-4BF8-E601-5D52-D2142C50F27D}"/>
              </a:ext>
            </a:extLst>
          </p:cNvPr>
          <p:cNvGrpSpPr/>
          <p:nvPr/>
        </p:nvGrpSpPr>
        <p:grpSpPr>
          <a:xfrm>
            <a:off x="3756341" y="5012494"/>
            <a:ext cx="957886" cy="649798"/>
            <a:chOff x="3584063" y="5078755"/>
            <a:chExt cx="957886" cy="64979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94C3CC-74DD-D946-29A4-61CEFB9C0CD8}"/>
                </a:ext>
              </a:extLst>
            </p:cNvPr>
            <p:cNvSpPr txBox="1"/>
            <p:nvPr/>
          </p:nvSpPr>
          <p:spPr>
            <a:xfrm>
              <a:off x="3584063" y="5078755"/>
              <a:ext cx="957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B2C7CC9-93A6-A808-988F-76335F244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08213" y="5357075"/>
              <a:ext cx="600079" cy="371478"/>
            </a:xfrm>
            <a:prstGeom prst="rect">
              <a:avLst/>
            </a:prstGeom>
          </p:spPr>
        </p:pic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1EAFBC4-92DA-D26F-412E-8C766C914962}"/>
              </a:ext>
            </a:extLst>
          </p:cNvPr>
          <p:cNvCxnSpPr/>
          <p:nvPr/>
        </p:nvCxnSpPr>
        <p:spPr>
          <a:xfrm flipV="1">
            <a:off x="1192696" y="2323548"/>
            <a:ext cx="1802295" cy="88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0D90F9D-99D7-4AEC-E8BE-26D19D89F68F}"/>
              </a:ext>
            </a:extLst>
          </p:cNvPr>
          <p:cNvSpPr/>
          <p:nvPr/>
        </p:nvSpPr>
        <p:spPr>
          <a:xfrm>
            <a:off x="1201738" y="5629689"/>
            <a:ext cx="355600" cy="39487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5502106-CF2D-84D2-8DEB-2199DD683D92}"/>
              </a:ext>
            </a:extLst>
          </p:cNvPr>
          <p:cNvGrpSpPr/>
          <p:nvPr/>
        </p:nvGrpSpPr>
        <p:grpSpPr>
          <a:xfrm>
            <a:off x="7993997" y="5051362"/>
            <a:ext cx="7040362" cy="4697788"/>
            <a:chOff x="3050936" y="5448925"/>
            <a:chExt cx="7040362" cy="4697788"/>
          </a:xfrm>
        </p:grpSpPr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8552C7B2-D295-EDDD-B618-FC7583C3622A}"/>
                </a:ext>
              </a:extLst>
            </p:cNvPr>
            <p:cNvSpPr/>
            <p:nvPr/>
          </p:nvSpPr>
          <p:spPr>
            <a:xfrm rot="18961402">
              <a:off x="3050936" y="5848922"/>
              <a:ext cx="4348320" cy="2851773"/>
            </a:xfrm>
            <a:prstGeom prst="arc">
              <a:avLst>
                <a:gd name="adj1" fmla="val 16887526"/>
                <a:gd name="adj2" fmla="val 20234872"/>
              </a:avLst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>
              <a:extLst>
                <a:ext uri="{FF2B5EF4-FFF2-40B4-BE49-F238E27FC236}">
                  <a16:creationId xmlns:a16="http://schemas.microsoft.com/office/drawing/2014/main" id="{E2D8A99B-7BF2-E0DE-EB4F-46195A3EFACB}"/>
                </a:ext>
              </a:extLst>
            </p:cNvPr>
            <p:cNvSpPr/>
            <p:nvPr/>
          </p:nvSpPr>
          <p:spPr>
            <a:xfrm rot="18481685">
              <a:off x="4650216" y="4705631"/>
              <a:ext cx="4697788" cy="6184376"/>
            </a:xfrm>
            <a:prstGeom prst="arc">
              <a:avLst>
                <a:gd name="adj1" fmla="val 15994470"/>
                <a:gd name="adj2" fmla="val 18268608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0BCDA51-00C4-90CB-7A00-B69057648F2B}"/>
              </a:ext>
            </a:extLst>
          </p:cNvPr>
          <p:cNvGrpSpPr/>
          <p:nvPr/>
        </p:nvGrpSpPr>
        <p:grpSpPr>
          <a:xfrm>
            <a:off x="8926338" y="4211760"/>
            <a:ext cx="3538291" cy="1874061"/>
            <a:chOff x="2064167" y="4690005"/>
            <a:chExt cx="3538291" cy="1874061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7E5361A-8720-0EF5-B905-12843D366E10}"/>
                </a:ext>
              </a:extLst>
            </p:cNvPr>
            <p:cNvCxnSpPr/>
            <p:nvPr/>
          </p:nvCxnSpPr>
          <p:spPr>
            <a:xfrm>
              <a:off x="2514600" y="6146800"/>
              <a:ext cx="2271588" cy="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83E0F45E-795A-B92C-6F3C-C2F2000A8E83}"/>
                </a:ext>
              </a:extLst>
            </p:cNvPr>
            <p:cNvCxnSpPr/>
            <p:nvPr/>
          </p:nvCxnSpPr>
          <p:spPr>
            <a:xfrm flipV="1">
              <a:off x="2514600" y="4767114"/>
              <a:ext cx="0" cy="13796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5E1A291-5D33-BDA6-A5C8-29462ACAAFDE}"/>
                </a:ext>
              </a:extLst>
            </p:cNvPr>
            <p:cNvSpPr txBox="1"/>
            <p:nvPr/>
          </p:nvSpPr>
          <p:spPr>
            <a:xfrm>
              <a:off x="3945163" y="6194734"/>
              <a:ext cx="1657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Time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9215552-75C4-6D4B-E315-D3D356575104}"/>
                </a:ext>
              </a:extLst>
            </p:cNvPr>
            <p:cNvSpPr txBox="1"/>
            <p:nvPr/>
          </p:nvSpPr>
          <p:spPr>
            <a:xfrm rot="16200000">
              <a:off x="1791817" y="4962355"/>
              <a:ext cx="914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Regret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BD76BDB-A65E-E427-EE7B-A257BC6113AF}"/>
              </a:ext>
            </a:extLst>
          </p:cNvPr>
          <p:cNvSpPr txBox="1"/>
          <p:nvPr/>
        </p:nvSpPr>
        <p:spPr>
          <a:xfrm>
            <a:off x="8945216" y="6029741"/>
            <a:ext cx="301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Sub-linear regret is preferred!</a:t>
            </a:r>
          </a:p>
        </p:txBody>
      </p:sp>
      <p:grpSp>
        <p:nvGrpSpPr>
          <p:cNvPr id="3075" name="Group 3074">
            <a:extLst>
              <a:ext uri="{FF2B5EF4-FFF2-40B4-BE49-F238E27FC236}">
                <a16:creationId xmlns:a16="http://schemas.microsoft.com/office/drawing/2014/main" id="{4C19077D-8D95-F2AD-B2F1-4BCA49AF8B14}"/>
              </a:ext>
            </a:extLst>
          </p:cNvPr>
          <p:cNvGrpSpPr/>
          <p:nvPr/>
        </p:nvGrpSpPr>
        <p:grpSpPr>
          <a:xfrm>
            <a:off x="4764157" y="6105626"/>
            <a:ext cx="2791791" cy="441616"/>
            <a:chOff x="4654975" y="6078330"/>
            <a:chExt cx="2791791" cy="44161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E9280C9-432B-052B-9EA6-ACF227AA9806}"/>
                </a:ext>
              </a:extLst>
            </p:cNvPr>
            <p:cNvSpPr txBox="1"/>
            <p:nvPr/>
          </p:nvSpPr>
          <p:spPr>
            <a:xfrm>
              <a:off x="4654975" y="6150614"/>
              <a:ext cx="2791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Difficulty of the problem</a:t>
              </a:r>
            </a:p>
          </p:txBody>
        </p:sp>
        <p:cxnSp>
          <p:nvCxnSpPr>
            <p:cNvPr id="3073" name="Straight Arrow Connector 3072">
              <a:extLst>
                <a:ext uri="{FF2B5EF4-FFF2-40B4-BE49-F238E27FC236}">
                  <a16:creationId xmlns:a16="http://schemas.microsoft.com/office/drawing/2014/main" id="{D4EE7511-BD41-4511-90A8-EBA1CAB76036}"/>
                </a:ext>
              </a:extLst>
            </p:cNvPr>
            <p:cNvCxnSpPr/>
            <p:nvPr/>
          </p:nvCxnSpPr>
          <p:spPr>
            <a:xfrm flipV="1">
              <a:off x="7036904" y="6078330"/>
              <a:ext cx="123687" cy="22970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0" name="Group 3079">
            <a:extLst>
              <a:ext uri="{FF2B5EF4-FFF2-40B4-BE49-F238E27FC236}">
                <a16:creationId xmlns:a16="http://schemas.microsoft.com/office/drawing/2014/main" id="{F07BAC1E-1EC8-CF58-0BD5-1EB10AE07D7E}"/>
              </a:ext>
            </a:extLst>
          </p:cNvPr>
          <p:cNvGrpSpPr/>
          <p:nvPr/>
        </p:nvGrpSpPr>
        <p:grpSpPr>
          <a:xfrm>
            <a:off x="8048708" y="1109359"/>
            <a:ext cx="2994770" cy="751453"/>
            <a:chOff x="7134308" y="963886"/>
            <a:chExt cx="2994770" cy="7514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FA5493-4D3E-34DF-1E2C-710592B3AE00}"/>
                </a:ext>
              </a:extLst>
            </p:cNvPr>
            <p:cNvSpPr txBox="1"/>
            <p:nvPr/>
          </p:nvSpPr>
          <p:spPr>
            <a:xfrm>
              <a:off x="7549323" y="1069008"/>
              <a:ext cx="25797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</a:rPr>
                <a:t>Adversarial bandit is out of scope of this lecture</a:t>
              </a:r>
            </a:p>
          </p:txBody>
        </p:sp>
        <p:pic>
          <p:nvPicPr>
            <p:cNvPr id="1026" name="Picture 2" descr="Compiler warnings: are you checking them in Dynamics 365? - ariste ...">
              <a:extLst>
                <a:ext uri="{FF2B5EF4-FFF2-40B4-BE49-F238E27FC236}">
                  <a16:creationId xmlns:a16="http://schemas.microsoft.com/office/drawing/2014/main" id="{83FBAB93-54D6-04D2-BE00-8AE9A57CBB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308" y="963886"/>
              <a:ext cx="430983" cy="430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6F18CE9-ECD6-0751-3DF3-BA1F420F2FAF}"/>
              </a:ext>
            </a:extLst>
          </p:cNvPr>
          <p:cNvGrpSpPr/>
          <p:nvPr/>
        </p:nvGrpSpPr>
        <p:grpSpPr>
          <a:xfrm>
            <a:off x="388730" y="2500243"/>
            <a:ext cx="1360556" cy="903983"/>
            <a:chOff x="388730" y="2500243"/>
            <a:chExt cx="1360556" cy="9039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64F3D2-591E-D619-F6C9-82F103B09E22}"/>
                </a:ext>
              </a:extLst>
            </p:cNvPr>
            <p:cNvSpPr txBox="1"/>
            <p:nvPr/>
          </p:nvSpPr>
          <p:spPr>
            <a:xfrm>
              <a:off x="388730" y="2500243"/>
              <a:ext cx="12898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 distribution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675B8D2-DA3B-C066-AC01-E2870BEE0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5459" y="3095071"/>
              <a:ext cx="1303827" cy="30915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2D406C-CA9F-85EA-8A93-796CF72FF56C}"/>
              </a:ext>
            </a:extLst>
          </p:cNvPr>
          <p:cNvGrpSpPr/>
          <p:nvPr/>
        </p:nvGrpSpPr>
        <p:grpSpPr>
          <a:xfrm>
            <a:off x="8719872" y="3181640"/>
            <a:ext cx="3225564" cy="902192"/>
            <a:chOff x="8719872" y="3181640"/>
            <a:chExt cx="3225564" cy="90219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873534-B08C-1878-C622-8BE4E78ABEBE}"/>
                </a:ext>
              </a:extLst>
            </p:cNvPr>
            <p:cNvSpPr txBox="1"/>
            <p:nvPr/>
          </p:nvSpPr>
          <p:spPr>
            <a:xfrm>
              <a:off x="8719872" y="3181640"/>
              <a:ext cx="3225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(Pseudo) Regret: </a:t>
              </a:r>
              <a:r>
                <a:rPr lang="en-US" dirty="0"/>
                <a:t>expected</a:t>
              </a:r>
              <a:r>
                <a:rPr lang="en-US" b="1" dirty="0"/>
                <a:t> </a:t>
              </a:r>
              <a:r>
                <a:rPr lang="en-US" dirty="0"/>
                <a:t>loss due to not playing the best arm </a:t>
              </a:r>
              <a:endParaRPr lang="en-US" b="1" dirty="0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D0F3E024-A0CA-A5F3-E6C1-66724FB74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906410" y="3790603"/>
              <a:ext cx="2888025" cy="293229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E8C1E5BB-687A-100F-4CE7-C973DA8CB1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91200" y="5532520"/>
            <a:ext cx="2188191" cy="50932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EA8D082F-4BFA-5B44-314E-80B905F6550E}"/>
              </a:ext>
            </a:extLst>
          </p:cNvPr>
          <p:cNvSpPr txBox="1"/>
          <p:nvPr/>
        </p:nvSpPr>
        <p:spPr>
          <a:xfrm>
            <a:off x="5697459" y="5104577"/>
            <a:ext cx="302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Lower regret bound [Aue95]: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756DEA-C941-0854-3183-92FA48D3EECD}"/>
              </a:ext>
            </a:extLst>
          </p:cNvPr>
          <p:cNvGrpSpPr/>
          <p:nvPr/>
        </p:nvGrpSpPr>
        <p:grpSpPr>
          <a:xfrm>
            <a:off x="388730" y="3812208"/>
            <a:ext cx="2445748" cy="720790"/>
            <a:chOff x="388730" y="3812208"/>
            <a:chExt cx="2445748" cy="72079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C9CDD0-FBB9-D7FB-421A-AA157CF4CCC9}"/>
                </a:ext>
              </a:extLst>
            </p:cNvPr>
            <p:cNvSpPr txBox="1"/>
            <p:nvPr/>
          </p:nvSpPr>
          <p:spPr>
            <a:xfrm>
              <a:off x="388730" y="3812208"/>
              <a:ext cx="1289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Actions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65C9EF4-66CC-9F8A-E797-7B0BB8A41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00333" y="4184104"/>
              <a:ext cx="2434145" cy="348894"/>
            </a:xfrm>
            <a:prstGeom prst="rect">
              <a:avLst/>
            </a:prstGeom>
          </p:spPr>
        </p:pic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A4248-C1EC-9BE9-6106-5A312229A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297322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2" grpId="0" animBg="1"/>
      <p:bldP spid="46" grpId="0"/>
      <p:bldP spid="6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C00D4-5861-FE3F-F989-A250422C7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424C-F606-F5FF-C01D-72BA8F5DB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200" dirty="0"/>
              <a:t>Recap:</a:t>
            </a:r>
            <a:r>
              <a:rPr lang="zh-CN" altLang="en-US" sz="4200" dirty="0"/>
              <a:t> </a:t>
            </a:r>
            <a:r>
              <a:rPr lang="en-US" altLang="zh-CN" sz="4200" dirty="0"/>
              <a:t>r</a:t>
            </a:r>
            <a:r>
              <a:rPr lang="en-US" sz="4200" dirty="0"/>
              <a:t>egret analysis for explore-then-commit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B99857-EBD6-E3F1-4ADC-FAD8D0D4D6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Step 1: Let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be the average reward after exploring</a:t>
                </a:r>
              </a:p>
              <a:p>
                <a:pPr marL="0" indent="0">
                  <a:buNone/>
                </a:pPr>
                <a:r>
                  <a:rPr lang="en-US" dirty="0"/>
                  <a:t> 	     </a:t>
                </a:r>
                <a:r>
                  <a:rPr lang="en-US" sz="2800" dirty="0"/>
                  <a:t>The algorithm commits to the wrong arm if</a:t>
                </a:r>
              </a:p>
              <a:p>
                <a:endParaRPr lang="en-US" sz="3600" dirty="0"/>
              </a:p>
              <a:p>
                <a:r>
                  <a:rPr lang="en-US" dirty="0"/>
                  <a:t>Step 2:</a:t>
                </a:r>
                <a:r>
                  <a:rPr lang="en-US" sz="2800" dirty="0"/>
                  <a:t> </a:t>
                </a:r>
                <a:r>
                  <a:rPr lang="en-US" altLang="zh-CN" sz="2800" dirty="0"/>
                  <a:t>The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regret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consists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of two</a:t>
                </a:r>
                <a:r>
                  <a:rPr lang="zh-CN" altLang="en-US" sz="2800" dirty="0"/>
                  <a:t> </a:t>
                </a:r>
                <a:r>
                  <a:rPr lang="en-US" altLang="zh-CN" sz="2800" dirty="0"/>
                  <a:t>parts,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51D8F-D800-7366-E203-B08B3D5339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1E5EE-A5BF-95CC-942B-F9E1D7F57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A2901-8CBF-5D01-9100-AC810400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3775A-BACA-6986-5183-A8F989D6B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F23632-B5C1-C1A7-D7DF-9B47A263915E}"/>
                  </a:ext>
                </a:extLst>
              </p:cNvPr>
              <p:cNvSpPr txBox="1"/>
              <p:nvPr/>
            </p:nvSpPr>
            <p:spPr>
              <a:xfrm>
                <a:off x="3195205" y="2843149"/>
                <a:ext cx="180086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63668E-F505-E3FC-F629-5DCF0DEF9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205" y="2843149"/>
                <a:ext cx="1800865" cy="523220"/>
              </a:xfrm>
              <a:prstGeom prst="rect">
                <a:avLst/>
              </a:prstGeom>
              <a:blipFill>
                <a:blip r:embed="rId3"/>
                <a:stretch>
                  <a:fillRect l="-1399" t="-4762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B2A1F3-4137-034B-A62D-99C7D4ED63EE}"/>
                  </a:ext>
                </a:extLst>
              </p:cNvPr>
              <p:cNvSpPr txBox="1"/>
              <p:nvPr/>
            </p:nvSpPr>
            <p:spPr>
              <a:xfrm>
                <a:off x="3442340" y="3947872"/>
                <a:ext cx="4471930" cy="1038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4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24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2E75DD-3DA8-316A-F6F7-951919B68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40" y="3947872"/>
                <a:ext cx="4471930" cy="1038298"/>
              </a:xfrm>
              <a:prstGeom prst="rect">
                <a:avLst/>
              </a:prstGeom>
              <a:blipFill>
                <a:blip r:embed="rId4"/>
                <a:stretch>
                  <a:fillRect t="-117073" b="-178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B8AA1D-7369-C9B0-974E-8050F591DFD9}"/>
                  </a:ext>
                </a:extLst>
              </p:cNvPr>
              <p:cNvSpPr txBox="1"/>
              <p:nvPr/>
            </p:nvSpPr>
            <p:spPr>
              <a:xfrm>
                <a:off x="3890083" y="5027568"/>
                <a:ext cx="67705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𝑐𝑜𝑚𝑚𝑖𝑡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𝑡ℎ𝑒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𝑤𝑟𝑜𝑛𝑔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𝑎𝑟𝑚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55CB09-EFCB-2B0C-2B75-35A998E38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83" y="5027568"/>
                <a:ext cx="6770507" cy="369332"/>
              </a:xfrm>
              <a:prstGeom prst="rect">
                <a:avLst/>
              </a:prstGeom>
              <a:blipFill>
                <a:blip r:embed="rId5"/>
                <a:stretch>
                  <a:fillRect l="-562" t="-6897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5C7DC8-709F-E259-4ED5-46C73550DFF1}"/>
                  </a:ext>
                </a:extLst>
              </p:cNvPr>
              <p:cNvSpPr txBox="1"/>
              <p:nvPr/>
            </p:nvSpPr>
            <p:spPr>
              <a:xfrm>
                <a:off x="3890083" y="5472688"/>
                <a:ext cx="61950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DEB53-67F7-25FD-3222-339D59D3B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83" y="5472688"/>
                <a:ext cx="6195093" cy="369332"/>
              </a:xfrm>
              <a:prstGeom prst="rect">
                <a:avLst/>
              </a:prstGeom>
              <a:blipFill>
                <a:blip r:embed="rId6"/>
                <a:stretch>
                  <a:fillRect t="-17241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C6A0FBE-5A68-F9CB-AA08-FCFB907BF34E}"/>
                  </a:ext>
                </a:extLst>
              </p:cNvPr>
              <p:cNvSpPr txBox="1"/>
              <p:nvPr/>
            </p:nvSpPr>
            <p:spPr>
              <a:xfrm>
                <a:off x="3907852" y="5810079"/>
                <a:ext cx="3332130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func>
                        <m:funcPr>
                          <m:ctrl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CN" sz="24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39073F-E20B-FCDD-1221-70005AB4E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52" y="5810079"/>
                <a:ext cx="3332130" cy="837345"/>
              </a:xfrm>
              <a:prstGeom prst="rect">
                <a:avLst/>
              </a:prstGeom>
              <a:blipFill>
                <a:blip r:embed="rId7"/>
                <a:stretch>
                  <a:fillRect l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0C09164E-E071-FAF6-5F5A-0A33879DB8B9}"/>
              </a:ext>
            </a:extLst>
          </p:cNvPr>
          <p:cNvGrpSpPr/>
          <p:nvPr/>
        </p:nvGrpSpPr>
        <p:grpSpPr>
          <a:xfrm>
            <a:off x="8610600" y="2435923"/>
            <a:ext cx="3581400" cy="475396"/>
            <a:chOff x="8610600" y="2435923"/>
            <a:chExt cx="3581400" cy="4753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5D8149-0DA7-EA6F-C6F0-6EACF1B3C804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How likely will it happen?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C287BF2-F609-9362-8A36-3819385A9794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>
              <a:off x="8610600" y="2620589"/>
              <a:ext cx="491836" cy="29073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237010-FD51-7F8A-BC66-789F0D516B5C}"/>
              </a:ext>
            </a:extLst>
          </p:cNvPr>
          <p:cNvGrpSpPr/>
          <p:nvPr/>
        </p:nvGrpSpPr>
        <p:grpSpPr>
          <a:xfrm>
            <a:off x="5678305" y="3396688"/>
            <a:ext cx="4303895" cy="696332"/>
            <a:chOff x="7888105" y="2435923"/>
            <a:chExt cx="4303895" cy="696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5339E0-0A19-EA01-4B70-1B91F0BE1B16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From exploration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1CE51A6-A03A-BD97-E8A7-9D89E51A2B41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H="1">
              <a:off x="7888105" y="2620589"/>
              <a:ext cx="1214331" cy="51166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ABD7C7-8C07-58C9-3AE5-E4D0612FDF6C}"/>
              </a:ext>
            </a:extLst>
          </p:cNvPr>
          <p:cNvGrpSpPr/>
          <p:nvPr/>
        </p:nvGrpSpPr>
        <p:grpSpPr>
          <a:xfrm>
            <a:off x="7990609" y="3915602"/>
            <a:ext cx="3795374" cy="369332"/>
            <a:chOff x="8396626" y="2435923"/>
            <a:chExt cx="3795374" cy="369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3535D4-0245-816D-2F13-4EEB33705101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From the commitment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B31A480-D1F3-E661-C613-EE2628C3B123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8396626" y="2620589"/>
              <a:ext cx="705810" cy="14723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223749E-8D38-5338-A114-8E8CAB93C2B0}"/>
              </a:ext>
            </a:extLst>
          </p:cNvPr>
          <p:cNvGrpSpPr/>
          <p:nvPr/>
        </p:nvGrpSpPr>
        <p:grpSpPr>
          <a:xfrm>
            <a:off x="7349948" y="6081991"/>
            <a:ext cx="3631601" cy="369332"/>
            <a:chOff x="8560399" y="2435923"/>
            <a:chExt cx="3631601" cy="3693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6DD563-6624-6498-CF57-AD757BA97ACF}"/>
                </a:ext>
              </a:extLst>
            </p:cNvPr>
            <p:cNvSpPr txBox="1"/>
            <p:nvPr/>
          </p:nvSpPr>
          <p:spPr>
            <a:xfrm>
              <a:off x="9102436" y="2435923"/>
              <a:ext cx="3089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Hoeffding</a:t>
              </a:r>
              <a:r>
                <a:rPr lang="en-US" dirty="0">
                  <a:solidFill>
                    <a:srgbClr val="FF0000"/>
                  </a:solidFill>
                </a:rPr>
                <a:t>!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FD3ED0B-8A1E-BB5E-F16A-15580669B739}"/>
                </a:ext>
              </a:extLst>
            </p:cNvPr>
            <p:cNvCxnSpPr>
              <a:cxnSpLocks/>
              <a:stCxn id="31" idx="1"/>
              <a:endCxn id="16" idx="3"/>
            </p:cNvCxnSpPr>
            <p:nvPr/>
          </p:nvCxnSpPr>
          <p:spPr>
            <a:xfrm flipH="1">
              <a:off x="8560399" y="2620589"/>
              <a:ext cx="54203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ED0B91-8F4A-0583-8139-0AA3EED3F779}"/>
                  </a:ext>
                </a:extLst>
              </p:cNvPr>
              <p:cNvSpPr txBox="1"/>
              <p:nvPr/>
            </p:nvSpPr>
            <p:spPr>
              <a:xfrm>
                <a:off x="4524714" y="2851051"/>
                <a:ext cx="6096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92BE5F-FE18-707D-8DF3-80CD89C8E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714" y="2851051"/>
                <a:ext cx="6096000" cy="523220"/>
              </a:xfrm>
              <a:prstGeom prst="rect">
                <a:avLst/>
              </a:prstGeom>
              <a:blipFill>
                <a:blip r:embed="rId8"/>
                <a:stretch>
                  <a:fillRect l="-208" t="-7143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408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B9BD5-E4F7-6DFF-22C8-CD5C0C6F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4EAABD78-49D2-6ED0-9ACF-8968087D2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974" y="4744392"/>
            <a:ext cx="565575" cy="3433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E973D1-FC36-7ECC-20F7-F1C83E9A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optimism in the face of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C97F4-EFAA-3A52-CD4B-D096D8DCA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UCB1 [Aue02]</a:t>
            </a:r>
          </a:p>
          <a:p>
            <a:pPr lvl="1"/>
            <a:r>
              <a:rPr lang="en-US" dirty="0"/>
              <a:t>Upper confidence bound: with high probability, the true reward falls under 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7A01C-06AD-5706-BF83-46C93710D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8822D-B9EA-B622-922E-F0B1685BC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32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1432EA-135E-B676-38A7-B43183F186CC}"/>
              </a:ext>
            </a:extLst>
          </p:cNvPr>
          <p:cNvCxnSpPr/>
          <p:nvPr/>
        </p:nvCxnSpPr>
        <p:spPr>
          <a:xfrm flipV="1">
            <a:off x="3475876" y="4532244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0C7FA5-ADC1-6655-6D14-CD21E793E4DD}"/>
              </a:ext>
            </a:extLst>
          </p:cNvPr>
          <p:cNvCxnSpPr/>
          <p:nvPr/>
        </p:nvCxnSpPr>
        <p:spPr>
          <a:xfrm flipV="1">
            <a:off x="4850803" y="4371097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9DCAB1-1F6C-62D3-AB4A-2A161C853612}"/>
              </a:ext>
            </a:extLst>
          </p:cNvPr>
          <p:cNvCxnSpPr/>
          <p:nvPr/>
        </p:nvCxnSpPr>
        <p:spPr>
          <a:xfrm flipV="1">
            <a:off x="7540056" y="4824561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DB77A029-2609-BF6B-BA10-13FD93C0B099}"/>
              </a:ext>
            </a:extLst>
          </p:cNvPr>
          <p:cNvSpPr/>
          <p:nvPr/>
        </p:nvSpPr>
        <p:spPr>
          <a:xfrm>
            <a:off x="6332120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E075F3B-C091-AE6F-BF82-24BF64BD7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192" y="5298520"/>
            <a:ext cx="344263" cy="2921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47D277-3752-6F61-8385-5FC727605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231" y="5369309"/>
            <a:ext cx="333688" cy="2534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CB5F506-367D-8032-636C-75F2DC6CD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131" y="5304870"/>
            <a:ext cx="476253" cy="285752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9ACB1E-0956-7AC5-6FFF-88E2997EBAF3}"/>
              </a:ext>
            </a:extLst>
          </p:cNvPr>
          <p:cNvCxnSpPr/>
          <p:nvPr/>
        </p:nvCxnSpPr>
        <p:spPr>
          <a:xfrm flipH="1">
            <a:off x="3201998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178233E-02FB-2C1A-0EC9-D938E53AAF50}"/>
              </a:ext>
            </a:extLst>
          </p:cNvPr>
          <p:cNvCxnSpPr/>
          <p:nvPr/>
        </p:nvCxnSpPr>
        <p:spPr>
          <a:xfrm flipV="1">
            <a:off x="3201997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6AFA81D-8FCD-DB6E-B04E-8EECBBE51172}"/>
              </a:ext>
            </a:extLst>
          </p:cNvPr>
          <p:cNvSpPr txBox="1"/>
          <p:nvPr/>
        </p:nvSpPr>
        <p:spPr>
          <a:xfrm rot="16200000">
            <a:off x="2340607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95A4BD1-054F-4917-B30E-386DE7A47965}"/>
              </a:ext>
            </a:extLst>
          </p:cNvPr>
          <p:cNvGrpSpPr/>
          <p:nvPr/>
        </p:nvGrpSpPr>
        <p:grpSpPr>
          <a:xfrm>
            <a:off x="3573058" y="3653183"/>
            <a:ext cx="4339220" cy="1462157"/>
            <a:chOff x="2690191" y="3653183"/>
            <a:chExt cx="4339220" cy="14621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5D0AFF-8949-03E4-245C-F57F3339158E}"/>
                </a:ext>
              </a:extLst>
            </p:cNvPr>
            <p:cNvGrpSpPr/>
            <p:nvPr/>
          </p:nvGrpSpPr>
          <p:grpSpPr>
            <a:xfrm>
              <a:off x="2690191" y="3953566"/>
              <a:ext cx="283155" cy="1161774"/>
              <a:chOff x="3697356" y="3984487"/>
              <a:chExt cx="283155" cy="1161774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33CB504-CB17-EFE1-7B4E-2E7459DDCE7B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020F9C5-C7BD-E3DC-86BC-7FB2D9FFFCF4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760E14A6-E134-CFA4-AAF0-BC99BE5AB653}"/>
                  </a:ext>
                </a:extLst>
              </p:cNvPr>
              <p:cNvCxnSpPr/>
              <p:nvPr/>
            </p:nvCxnSpPr>
            <p:spPr>
              <a:xfrm flipH="1">
                <a:off x="3840145" y="4559748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361494C-B00D-F473-6533-E5889B2EB563}"/>
                  </a:ext>
                </a:extLst>
              </p:cNvPr>
              <p:cNvCxnSpPr/>
              <p:nvPr/>
            </p:nvCxnSpPr>
            <p:spPr>
              <a:xfrm flipV="1">
                <a:off x="3697356" y="5146261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33682F-61E4-6FC0-B4B9-F32C25F3F9C5}"/>
                </a:ext>
              </a:extLst>
            </p:cNvPr>
            <p:cNvGrpSpPr/>
            <p:nvPr/>
          </p:nvGrpSpPr>
          <p:grpSpPr>
            <a:xfrm>
              <a:off x="4066377" y="3653183"/>
              <a:ext cx="283845" cy="1445793"/>
              <a:chOff x="5073542" y="3684104"/>
              <a:chExt cx="283845" cy="1445793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508568D-9DED-3AFB-D2A9-8C45348C0696}"/>
                  </a:ext>
                </a:extLst>
              </p:cNvPr>
              <p:cNvCxnSpPr/>
              <p:nvPr/>
            </p:nvCxnSpPr>
            <p:spPr>
              <a:xfrm flipV="1">
                <a:off x="5083067" y="3698900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72C939B-B5F1-D210-ECA5-75A1EC70C71D}"/>
                  </a:ext>
                </a:extLst>
              </p:cNvPr>
              <p:cNvCxnSpPr/>
              <p:nvPr/>
            </p:nvCxnSpPr>
            <p:spPr>
              <a:xfrm>
                <a:off x="5221357" y="3684104"/>
                <a:ext cx="1493" cy="72134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D1A5885-3F3E-4E89-07DB-A15654363202}"/>
                  </a:ext>
                </a:extLst>
              </p:cNvPr>
              <p:cNvCxnSpPr/>
              <p:nvPr/>
            </p:nvCxnSpPr>
            <p:spPr>
              <a:xfrm>
                <a:off x="5221357" y="4408556"/>
                <a:ext cx="1493" cy="72134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1E2CDBA7-D436-C923-9E36-A9377EDDC0BC}"/>
                  </a:ext>
                </a:extLst>
              </p:cNvPr>
              <p:cNvCxnSpPr/>
              <p:nvPr/>
            </p:nvCxnSpPr>
            <p:spPr>
              <a:xfrm flipV="1">
                <a:off x="5073542" y="5120506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A00CBE3-08D7-55BE-BD1F-71A2859B1862}"/>
                </a:ext>
              </a:extLst>
            </p:cNvPr>
            <p:cNvGrpSpPr/>
            <p:nvPr/>
          </p:nvGrpSpPr>
          <p:grpSpPr>
            <a:xfrm>
              <a:off x="6745170" y="4552950"/>
              <a:ext cx="284241" cy="553513"/>
              <a:chOff x="7752335" y="4583871"/>
              <a:chExt cx="284241" cy="553513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0CF2B9-2358-933A-F8FE-80BE3F77E1CD}"/>
                  </a:ext>
                </a:extLst>
              </p:cNvPr>
              <p:cNvCxnSpPr/>
              <p:nvPr/>
            </p:nvCxnSpPr>
            <p:spPr>
              <a:xfrm>
                <a:off x="7896121" y="4583871"/>
                <a:ext cx="1" cy="27146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632BC875-C9B7-2258-BC2E-95EF546B5F40}"/>
                  </a:ext>
                </a:extLst>
              </p:cNvPr>
              <p:cNvCxnSpPr/>
              <p:nvPr/>
            </p:nvCxnSpPr>
            <p:spPr>
              <a:xfrm flipH="1">
                <a:off x="7892550" y="4863064"/>
                <a:ext cx="2175" cy="27432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DC4D93F-6676-9491-66CE-E089DC20FD3D}"/>
                  </a:ext>
                </a:extLst>
              </p:cNvPr>
              <p:cNvCxnSpPr/>
              <p:nvPr/>
            </p:nvCxnSpPr>
            <p:spPr>
              <a:xfrm flipV="1">
                <a:off x="7762256" y="5129449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6B20B53-94DC-D666-64B8-F41EC7427FFF}"/>
                  </a:ext>
                </a:extLst>
              </p:cNvPr>
              <p:cNvCxnSpPr/>
              <p:nvPr/>
            </p:nvCxnSpPr>
            <p:spPr>
              <a:xfrm flipV="1">
                <a:off x="7752335" y="4589303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DD93000-101B-6C08-1E3E-91F80BCDF5BF}"/>
              </a:ext>
            </a:extLst>
          </p:cNvPr>
          <p:cNvGrpSpPr/>
          <p:nvPr/>
        </p:nvGrpSpPr>
        <p:grpSpPr>
          <a:xfrm>
            <a:off x="7880016" y="3578089"/>
            <a:ext cx="3829877" cy="395835"/>
            <a:chOff x="8004314" y="3609010"/>
            <a:chExt cx="3829877" cy="39583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D48324-C14E-F871-CB99-008306CF0A60}"/>
                </a:ext>
              </a:extLst>
            </p:cNvPr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E3C3C57A-C921-2EF3-B0A9-CC33D0631F79}"/>
                </a:ext>
              </a:extLst>
            </p:cNvPr>
            <p:cNvCxnSpPr>
              <a:stCxn id="53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C61ED643-B686-733A-A779-C40F9E81E3C6}"/>
              </a:ext>
            </a:extLst>
          </p:cNvPr>
          <p:cNvSpPr/>
          <p:nvPr/>
        </p:nvSpPr>
        <p:spPr>
          <a:xfrm>
            <a:off x="3654262" y="38944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4827AD8-4716-2D99-87CD-43DCE62FD7A0}"/>
              </a:ext>
            </a:extLst>
          </p:cNvPr>
          <p:cNvSpPr/>
          <p:nvPr/>
        </p:nvSpPr>
        <p:spPr>
          <a:xfrm>
            <a:off x="5033006" y="360631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6848B67-C99E-A6F7-B07B-1EDEE9192D35}"/>
              </a:ext>
            </a:extLst>
          </p:cNvPr>
          <p:cNvSpPr/>
          <p:nvPr/>
        </p:nvSpPr>
        <p:spPr>
          <a:xfrm>
            <a:off x="7719425" y="449797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CA37F42-BA96-95FC-142B-18DF49480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4506" y="5760484"/>
            <a:ext cx="4523562" cy="45235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4DA0493-EE34-62D8-F962-A72F23D60F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3544" y="4391371"/>
            <a:ext cx="461828" cy="34474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A4C95EB-070A-952C-48A4-BCB2298A81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8935" y="4270957"/>
            <a:ext cx="424481" cy="312118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5AEF5056-3812-6437-8F86-98B97EA242A9}"/>
              </a:ext>
            </a:extLst>
          </p:cNvPr>
          <p:cNvGrpSpPr/>
          <p:nvPr/>
        </p:nvGrpSpPr>
        <p:grpSpPr>
          <a:xfrm>
            <a:off x="3294763" y="4042395"/>
            <a:ext cx="4591738" cy="886298"/>
            <a:chOff x="2411896" y="4042395"/>
            <a:chExt cx="4591738" cy="886298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D515561-80E1-D9DA-09F2-0D02AA5C1649}"/>
                </a:ext>
              </a:extLst>
            </p:cNvPr>
            <p:cNvGrpSpPr/>
            <p:nvPr/>
          </p:nvGrpSpPr>
          <p:grpSpPr>
            <a:xfrm>
              <a:off x="3774298" y="4588026"/>
              <a:ext cx="553984" cy="340667"/>
              <a:chOff x="3774298" y="4588026"/>
              <a:chExt cx="553984" cy="340667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BBD4E633-C07D-F6FA-CB17-81657C3A5F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74298" y="4588026"/>
                <a:ext cx="295673" cy="340667"/>
              </a:xfrm>
              <a:prstGeom prst="rect">
                <a:avLst/>
              </a:prstGeom>
            </p:spPr>
          </p:pic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362D97D-164B-C5B3-C30F-29533D769BFA}"/>
                  </a:ext>
                </a:extLst>
              </p:cNvPr>
              <p:cNvCxnSpPr/>
              <p:nvPr/>
            </p:nvCxnSpPr>
            <p:spPr>
              <a:xfrm>
                <a:off x="4099682" y="471635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E4B841A-2294-0925-BE3F-F218C7804E3A}"/>
                </a:ext>
              </a:extLst>
            </p:cNvPr>
            <p:cNvGrpSpPr/>
            <p:nvPr/>
          </p:nvGrpSpPr>
          <p:grpSpPr>
            <a:xfrm>
              <a:off x="6363245" y="4469336"/>
              <a:ext cx="640389" cy="340180"/>
              <a:chOff x="6363245" y="4469336"/>
              <a:chExt cx="640389" cy="340180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FB797C8A-AEE2-135E-8EDD-60A48DF68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63245" y="4469336"/>
                <a:ext cx="364920" cy="340180"/>
              </a:xfrm>
              <a:prstGeom prst="rect">
                <a:avLst/>
              </a:prstGeom>
            </p:spPr>
          </p:pic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81C8B4A-4A2B-41C7-10BA-D6081C3E6650}"/>
                  </a:ext>
                </a:extLst>
              </p:cNvPr>
              <p:cNvCxnSpPr/>
              <p:nvPr/>
            </p:nvCxnSpPr>
            <p:spPr>
              <a:xfrm>
                <a:off x="6775034" y="4728886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92F66FD-5689-D2CC-0E06-976E11C95B80}"/>
                </a:ext>
              </a:extLst>
            </p:cNvPr>
            <p:cNvGrpSpPr/>
            <p:nvPr/>
          </p:nvGrpSpPr>
          <p:grpSpPr>
            <a:xfrm>
              <a:off x="2411896" y="4042395"/>
              <a:ext cx="528982" cy="352286"/>
              <a:chOff x="2411896" y="4042395"/>
              <a:chExt cx="528982" cy="352286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8D7D82D-CF84-91BC-AC36-806B46C3E358}"/>
                  </a:ext>
                </a:extLst>
              </p:cNvPr>
              <p:cNvCxnSpPr/>
              <p:nvPr/>
            </p:nvCxnSpPr>
            <p:spPr>
              <a:xfrm>
                <a:off x="2712278" y="409933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C68DD53E-BBB4-EF41-7589-859A459D1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11896" y="4042395"/>
                <a:ext cx="272523" cy="352286"/>
              </a:xfrm>
              <a:prstGeom prst="rect">
                <a:avLst/>
              </a:prstGeom>
            </p:spPr>
          </p:pic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1C980E-E952-08A8-8017-510DD3073AC1}"/>
              </a:ext>
            </a:extLst>
          </p:cNvPr>
          <p:cNvGrpSpPr/>
          <p:nvPr/>
        </p:nvGrpSpPr>
        <p:grpSpPr>
          <a:xfrm>
            <a:off x="3740920" y="3101010"/>
            <a:ext cx="4896775" cy="1644131"/>
            <a:chOff x="2858053" y="3101010"/>
            <a:chExt cx="4896775" cy="164413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9749691-D40C-B141-0CBB-D9688608F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58053" y="4125705"/>
              <a:ext cx="673725" cy="2596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0205A37-748E-4F52-B43B-706D09F66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74292" y="4000808"/>
              <a:ext cx="661861" cy="256003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9DC3D89-AB6D-857E-EA2D-CBCF13BAC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059800" y="4499837"/>
              <a:ext cx="695028" cy="245304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1094B40-0FBB-C1D6-3C2C-9264252B67C5}"/>
                </a:ext>
              </a:extLst>
            </p:cNvPr>
            <p:cNvGrpSpPr/>
            <p:nvPr/>
          </p:nvGrpSpPr>
          <p:grpSpPr>
            <a:xfrm>
              <a:off x="3401392" y="3101010"/>
              <a:ext cx="3902269" cy="1329322"/>
              <a:chOff x="3401392" y="3101010"/>
              <a:chExt cx="3902269" cy="1329322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595EB42-937E-9D61-B97E-0DD075AC6B42}"/>
                  </a:ext>
                </a:extLst>
              </p:cNvPr>
              <p:cNvCxnSpPr/>
              <p:nvPr/>
            </p:nvCxnSpPr>
            <p:spPr>
              <a:xfrm flipH="1">
                <a:off x="3401392" y="3609009"/>
                <a:ext cx="2438401" cy="4770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EF9C5234-A02D-E7F6-D0ED-4B3A80785602}"/>
                  </a:ext>
                </a:extLst>
              </p:cNvPr>
              <p:cNvCxnSpPr/>
              <p:nvPr/>
            </p:nvCxnSpPr>
            <p:spPr>
              <a:xfrm flipH="1">
                <a:off x="4951899" y="3644349"/>
                <a:ext cx="1055753" cy="51241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11A48E29-73E6-BFFA-8EB0-5426F385C761}"/>
                  </a:ext>
                </a:extLst>
              </p:cNvPr>
              <p:cNvCxnSpPr/>
              <p:nvPr/>
            </p:nvCxnSpPr>
            <p:spPr>
              <a:xfrm>
                <a:off x="6126922" y="3662018"/>
                <a:ext cx="1136763" cy="76831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1555B849-CD4C-D0E9-7DC3-2FFAD285E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24557" y="3101010"/>
                <a:ext cx="1879104" cy="484508"/>
              </a:xfrm>
              <a:prstGeom prst="rect">
                <a:avLst/>
              </a:prstGeom>
            </p:spPr>
          </p:pic>
        </p:grpSp>
      </p:grp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9EA407C-4CCD-4BA1-CC4C-4A70B95E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12CBB6-533D-9552-9C39-AB939D9E1901}"/>
              </a:ext>
            </a:extLst>
          </p:cNvPr>
          <p:cNvGrpSpPr/>
          <p:nvPr/>
        </p:nvGrpSpPr>
        <p:grpSpPr>
          <a:xfrm>
            <a:off x="1385100" y="2817140"/>
            <a:ext cx="4710898" cy="944571"/>
            <a:chOff x="1385100" y="2817140"/>
            <a:chExt cx="4710898" cy="94457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7015B2-07D4-AD74-0EAB-6B34CAEB2716}"/>
                </a:ext>
              </a:extLst>
            </p:cNvPr>
            <p:cNvSpPr txBox="1"/>
            <p:nvPr/>
          </p:nvSpPr>
          <p:spPr>
            <a:xfrm>
              <a:off x="1385100" y="2817140"/>
              <a:ext cx="47108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The largest “true” reward it possibly could have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4DB0D45-5515-5A5B-64EE-7392AA1DCD78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3654262" y="3186472"/>
              <a:ext cx="86287" cy="575239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CF9585D-EEB0-DC03-AD16-FECF2EB36774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3740549" y="3186472"/>
              <a:ext cx="1190501" cy="36893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A4EF9F9-161F-EEAC-D894-CD14E6D9C30B}"/>
              </a:ext>
            </a:extLst>
          </p:cNvPr>
          <p:cNvSpPr/>
          <p:nvPr/>
        </p:nvSpPr>
        <p:spPr>
          <a:xfrm>
            <a:off x="4707878" y="2171769"/>
            <a:ext cx="6423948" cy="54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  <p:bldP spid="50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3975A-7F99-570B-F5F4-7DEE3A0B8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454C-7AE6-FE66-B5D1-21704BD35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optimism in the face of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93E9A-D4A7-5E35-BD50-770DEAEF8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LinUCB</a:t>
            </a:r>
            <a:r>
              <a:rPr lang="en-US" dirty="0"/>
              <a:t> [LCLS10]</a:t>
            </a:r>
          </a:p>
          <a:p>
            <a:pPr lvl="1"/>
            <a:r>
              <a:rPr lang="en-US" dirty="0"/>
              <a:t>Upper confidence bound based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EC46C-2977-5DD5-6AB3-BAC0132D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569DF6-64C7-4668-FF21-437C678E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33</a:t>
            </a:fld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8AED73-1E69-CB79-E8A5-5DC6A866C831}"/>
              </a:ext>
            </a:extLst>
          </p:cNvPr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593DF8-3EFE-E9DC-2F98-972C9947D146}"/>
              </a:ext>
            </a:extLst>
          </p:cNvPr>
          <p:cNvGrpSpPr/>
          <p:nvPr/>
        </p:nvGrpSpPr>
        <p:grpSpPr>
          <a:xfrm>
            <a:off x="2645325" y="5298520"/>
            <a:ext cx="4550192" cy="324288"/>
            <a:chOff x="2645325" y="5298520"/>
            <a:chExt cx="4550192" cy="32428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1EADA37-C6B7-F844-88AA-838DB8D8A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45325" y="5298520"/>
              <a:ext cx="344263" cy="29210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24042BB-7FBB-3D4F-B84A-2F58472D5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8364" y="5369309"/>
              <a:ext cx="333688" cy="25349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33DB86F-0E74-6B88-6704-961FFF682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9264" y="5304870"/>
              <a:ext cx="476253" cy="285752"/>
            </a:xfrm>
            <a:prstGeom prst="rect">
              <a:avLst/>
            </a:prstGeom>
          </p:spPr>
        </p:pic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481767-F812-492F-97F4-0EA63A630D9C}"/>
              </a:ext>
            </a:extLst>
          </p:cNvPr>
          <p:cNvCxnSpPr/>
          <p:nvPr/>
        </p:nvCxnSpPr>
        <p:spPr>
          <a:xfrm flipH="1">
            <a:off x="2319131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1C774B3-775F-118E-4A03-1C424D1E5584}"/>
              </a:ext>
            </a:extLst>
          </p:cNvPr>
          <p:cNvCxnSpPr/>
          <p:nvPr/>
        </p:nvCxnSpPr>
        <p:spPr>
          <a:xfrm flipV="1">
            <a:off x="2319130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752111-BC73-3B11-3974-9B2956B8EE5F}"/>
              </a:ext>
            </a:extLst>
          </p:cNvPr>
          <p:cNvSpPr txBox="1"/>
          <p:nvPr/>
        </p:nvSpPr>
        <p:spPr>
          <a:xfrm rot="16200000">
            <a:off x="1457740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80F3855-3361-66B5-239B-CC1BFED2B73E}"/>
              </a:ext>
            </a:extLst>
          </p:cNvPr>
          <p:cNvCxnSpPr/>
          <p:nvPr/>
        </p:nvCxnSpPr>
        <p:spPr>
          <a:xfrm flipH="1">
            <a:off x="3401392" y="3609009"/>
            <a:ext cx="2438401" cy="47707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C635A68-E466-17DB-6AF6-4BF7BC48AE56}"/>
              </a:ext>
            </a:extLst>
          </p:cNvPr>
          <p:cNvCxnSpPr/>
          <p:nvPr/>
        </p:nvCxnSpPr>
        <p:spPr>
          <a:xfrm flipH="1">
            <a:off x="4951899" y="3644349"/>
            <a:ext cx="1055753" cy="5124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4F2EEFE-7D9A-737D-DCBD-23F58BD186D2}"/>
              </a:ext>
            </a:extLst>
          </p:cNvPr>
          <p:cNvGrpSpPr/>
          <p:nvPr/>
        </p:nvGrpSpPr>
        <p:grpSpPr>
          <a:xfrm>
            <a:off x="2613283" y="5337723"/>
            <a:ext cx="4573812" cy="282316"/>
            <a:chOff x="2617701" y="5342140"/>
            <a:chExt cx="4573812" cy="282316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A52F85B1-5D16-10F1-4147-05556197C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7701" y="5342140"/>
              <a:ext cx="456689" cy="282316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52602A0D-B4AC-6222-A485-B4B955D1B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9424" y="5350443"/>
              <a:ext cx="448386" cy="274013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04BA52AC-6742-D41B-5B72-E518A6B79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8217" y="5350443"/>
              <a:ext cx="473296" cy="274013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0300D17-718F-272F-0760-71F510C5A7FF}"/>
              </a:ext>
            </a:extLst>
          </p:cNvPr>
          <p:cNvGrpSpPr/>
          <p:nvPr/>
        </p:nvGrpSpPr>
        <p:grpSpPr>
          <a:xfrm>
            <a:off x="8423965" y="4567583"/>
            <a:ext cx="3260035" cy="1488661"/>
            <a:chOff x="8207513" y="4046330"/>
            <a:chExt cx="3260035" cy="1488661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420E295D-C545-2D07-8A63-1219420B7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97915" y="4396822"/>
              <a:ext cx="3015024" cy="341066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0F9A0E36-2106-9C78-D0AD-FDB0F1062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8980" y="4786933"/>
              <a:ext cx="2551056" cy="333377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A966223E-238B-C151-CF70-9FBFA1110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43479" y="5167862"/>
              <a:ext cx="1326191" cy="313331"/>
            </a:xfrm>
            <a:prstGeom prst="rect">
              <a:avLst/>
            </a:prstGeom>
          </p:spPr>
        </p:pic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C9C144D-39B4-ED57-4D3B-A8A90B5F7142}"/>
                </a:ext>
              </a:extLst>
            </p:cNvPr>
            <p:cNvSpPr/>
            <p:nvPr/>
          </p:nvSpPr>
          <p:spPr>
            <a:xfrm>
              <a:off x="8211929" y="4072835"/>
              <a:ext cx="3255619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FF9B92-9281-EED4-F959-D6F249733494}"/>
                </a:ext>
              </a:extLst>
            </p:cNvPr>
            <p:cNvSpPr txBox="1"/>
            <p:nvPr/>
          </p:nvSpPr>
          <p:spPr>
            <a:xfrm>
              <a:off x="8207513" y="4046330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3082F24F-3B72-A1B1-0FF0-210745B361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1639" y="5760484"/>
            <a:ext cx="4523562" cy="45235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E6B3559-4834-360C-763F-8A279C4F8494}"/>
              </a:ext>
            </a:extLst>
          </p:cNvPr>
          <p:cNvGrpSpPr/>
          <p:nvPr/>
        </p:nvGrpSpPr>
        <p:grpSpPr>
          <a:xfrm>
            <a:off x="7953513" y="2183244"/>
            <a:ext cx="3723860" cy="616940"/>
            <a:chOff x="7496313" y="1320799"/>
            <a:chExt cx="3723860" cy="616940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A21D60B-9BD1-399D-9601-BF39BA88CDEA}"/>
                </a:ext>
              </a:extLst>
            </p:cNvPr>
            <p:cNvSpPr txBox="1"/>
            <p:nvPr/>
          </p:nvSpPr>
          <p:spPr>
            <a:xfrm>
              <a:off x="7920382" y="1320799"/>
              <a:ext cx="3299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 linear contextual bandit, </a:t>
              </a:r>
            </a:p>
          </p:txBody>
        </p: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6153DDA3-170C-4C9D-D84D-64AF4FCFF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995882" y="1609860"/>
              <a:ext cx="2786971" cy="327879"/>
            </a:xfrm>
            <a:prstGeom prst="rect">
              <a:avLst/>
            </a:prstGeom>
          </p:spPr>
        </p:pic>
        <p:pic>
          <p:nvPicPr>
            <p:cNvPr id="116" name="Picture 8" descr="Download Paper Clipart Note Taking - Clip Art Take Note - Full ...">
              <a:extLst>
                <a:ext uri="{FF2B5EF4-FFF2-40B4-BE49-F238E27FC236}">
                  <a16:creationId xmlns:a16="http://schemas.microsoft.com/office/drawing/2014/main" id="{FCAC8F3A-6E3F-F44D-61DA-7AF7CF1A6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313" y="1453564"/>
              <a:ext cx="433318" cy="44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F6C7D4C-4D46-AAA4-6359-00BEA8DDA420}"/>
              </a:ext>
            </a:extLst>
          </p:cNvPr>
          <p:cNvGrpSpPr/>
          <p:nvPr/>
        </p:nvGrpSpPr>
        <p:grpSpPr>
          <a:xfrm>
            <a:off x="6997149" y="3578089"/>
            <a:ext cx="3829877" cy="395835"/>
            <a:chOff x="8004314" y="3609010"/>
            <a:chExt cx="3829877" cy="39583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5554C0-A269-92B6-A676-ED60AC0398FB}"/>
                </a:ext>
              </a:extLst>
            </p:cNvPr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39BD4C9-DEF1-C750-FE13-C2335C9C7019}"/>
                </a:ext>
              </a:extLst>
            </p:cNvPr>
            <p:cNvCxnSpPr>
              <a:stCxn id="53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9D8A05F2-A6AA-D846-FC85-EC57D8BCD0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05910" y="3176929"/>
            <a:ext cx="2395203" cy="401776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7AEB88B9-1A0F-85FD-6646-CA9F2AAA5A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0677" y="4391371"/>
            <a:ext cx="461828" cy="34474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726CBB7-A100-79D4-AB7F-EA867864C368}"/>
              </a:ext>
            </a:extLst>
          </p:cNvPr>
          <p:cNvGrpSpPr/>
          <p:nvPr/>
        </p:nvGrpSpPr>
        <p:grpSpPr>
          <a:xfrm>
            <a:off x="2411896" y="3894449"/>
            <a:ext cx="1170609" cy="1220891"/>
            <a:chOff x="2411896" y="3894449"/>
            <a:chExt cx="1170609" cy="1220891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F7C5224-BBB7-29FC-08DB-92FFC8B68BCE}"/>
                </a:ext>
              </a:extLst>
            </p:cNvPr>
            <p:cNvGrpSpPr/>
            <p:nvPr/>
          </p:nvGrpSpPr>
          <p:grpSpPr>
            <a:xfrm>
              <a:off x="2411896" y="4042395"/>
              <a:ext cx="528982" cy="352286"/>
              <a:chOff x="2411896" y="4042395"/>
              <a:chExt cx="528982" cy="352286"/>
            </a:xfrm>
          </p:grpSpPr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B7592588-8C15-532E-774F-EAC248748C75}"/>
                  </a:ext>
                </a:extLst>
              </p:cNvPr>
              <p:cNvCxnSpPr/>
              <p:nvPr/>
            </p:nvCxnSpPr>
            <p:spPr>
              <a:xfrm>
                <a:off x="2712278" y="409933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44F85570-3EF7-C12C-11E5-8DAB6795D0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11896" y="4042395"/>
                <a:ext cx="272523" cy="352286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0827059-9552-39F9-9380-D0073E436CFC}"/>
                </a:ext>
              </a:extLst>
            </p:cNvPr>
            <p:cNvGrpSpPr/>
            <p:nvPr/>
          </p:nvGrpSpPr>
          <p:grpSpPr>
            <a:xfrm>
              <a:off x="2593009" y="3953566"/>
              <a:ext cx="989496" cy="1161774"/>
              <a:chOff x="2593009" y="3953566"/>
              <a:chExt cx="989496" cy="1161774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3F3A2DAB-A24C-1DD6-740B-68869D7A098B}"/>
                  </a:ext>
                </a:extLst>
              </p:cNvPr>
              <p:cNvGrpSpPr/>
              <p:nvPr/>
            </p:nvGrpSpPr>
            <p:grpSpPr>
              <a:xfrm>
                <a:off x="2690191" y="3953566"/>
                <a:ext cx="841587" cy="1161774"/>
                <a:chOff x="3697356" y="3984487"/>
                <a:chExt cx="841587" cy="1161774"/>
              </a:xfrm>
            </p:grpSpPr>
            <p:pic>
              <p:nvPicPr>
                <p:cNvPr id="107" name="Picture 106">
                  <a:extLst>
                    <a:ext uri="{FF2B5EF4-FFF2-40B4-BE49-F238E27FC236}">
                      <a16:creationId xmlns:a16="http://schemas.microsoft.com/office/drawing/2014/main" id="{6AEC7EF8-4529-0D2D-514B-31C1C9B448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65218" y="4156626"/>
                  <a:ext cx="673725" cy="259600"/>
                </a:xfrm>
                <a:prstGeom prst="rect">
                  <a:avLst/>
                </a:prstGeom>
              </p:spPr>
            </p:pic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E6BFB5C5-A40F-D384-337C-BE6926FFF1AD}"/>
                    </a:ext>
                  </a:extLst>
                </p:cNvPr>
                <p:cNvGrpSpPr/>
                <p:nvPr/>
              </p:nvGrpSpPr>
              <p:grpSpPr>
                <a:xfrm>
                  <a:off x="3697356" y="3984487"/>
                  <a:ext cx="283155" cy="1161774"/>
                  <a:chOff x="3697356" y="3984487"/>
                  <a:chExt cx="283155" cy="1161774"/>
                </a:xfrm>
              </p:grpSpPr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A6ABA807-C8FC-FC37-7FE7-3CA5E2F7B91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706191" y="3988904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4C2FD2CD-AE77-8049-2823-2D090173D7B1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838109" y="3984487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DA6AA61C-C9C7-8694-8D45-0844725352C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840145" y="4559748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D2859C6D-7E9C-E620-F8E4-F3ADEE3DDD46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697356" y="5146261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79016D25-26F4-B807-3C88-81A68BC81DA2}"/>
                  </a:ext>
                </a:extLst>
              </p:cNvPr>
              <p:cNvCxnSpPr/>
              <p:nvPr/>
            </p:nvCxnSpPr>
            <p:spPr>
              <a:xfrm flipV="1">
                <a:off x="2593009" y="4532244"/>
                <a:ext cx="47266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51" name="Picture 150">
                <a:extLst>
                  <a:ext uri="{FF2B5EF4-FFF2-40B4-BE49-F238E27FC236}">
                    <a16:creationId xmlns:a16="http://schemas.microsoft.com/office/drawing/2014/main" id="{159B0ABC-4A66-D274-A4FA-4C800F557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20677" y="4391371"/>
                <a:ext cx="461828" cy="344745"/>
              </a:xfrm>
              <a:prstGeom prst="rect">
                <a:avLst/>
              </a:prstGeom>
            </p:spPr>
          </p:pic>
        </p:grp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A7904F0-79DA-B752-29B4-4FDDBC3345C1}"/>
                </a:ext>
              </a:extLst>
            </p:cNvPr>
            <p:cNvSpPr/>
            <p:nvPr/>
          </p:nvSpPr>
          <p:spPr>
            <a:xfrm>
              <a:off x="2771395" y="3894449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91AEA16-F96A-22D5-CECF-301F2CD315DA}"/>
              </a:ext>
            </a:extLst>
          </p:cNvPr>
          <p:cNvGrpSpPr/>
          <p:nvPr/>
        </p:nvGrpSpPr>
        <p:grpSpPr>
          <a:xfrm>
            <a:off x="3774298" y="3606317"/>
            <a:ext cx="1176251" cy="1492659"/>
            <a:chOff x="3774298" y="3606317"/>
            <a:chExt cx="1176251" cy="149265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140E73E2-2680-B98A-DFA5-D331F26CDA13}"/>
                </a:ext>
              </a:extLst>
            </p:cNvPr>
            <p:cNvGrpSpPr/>
            <p:nvPr/>
          </p:nvGrpSpPr>
          <p:grpSpPr>
            <a:xfrm>
              <a:off x="4066377" y="3653183"/>
              <a:ext cx="869776" cy="1445793"/>
              <a:chOff x="5073542" y="3684104"/>
              <a:chExt cx="869776" cy="1445793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6C04E69D-C53F-42F6-D694-0C8D1220BCC5}"/>
                  </a:ext>
                </a:extLst>
              </p:cNvPr>
              <p:cNvGrpSpPr/>
              <p:nvPr/>
            </p:nvGrpSpPr>
            <p:grpSpPr>
              <a:xfrm>
                <a:off x="5073542" y="3684104"/>
                <a:ext cx="283845" cy="1445793"/>
                <a:chOff x="5073542" y="3684104"/>
                <a:chExt cx="283845" cy="1445793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C86210EC-10F5-7D08-C3B2-3A953102B074}"/>
                    </a:ext>
                  </a:extLst>
                </p:cNvPr>
                <p:cNvCxnSpPr/>
                <p:nvPr/>
              </p:nvCxnSpPr>
              <p:spPr>
                <a:xfrm flipV="1">
                  <a:off x="5083067" y="3698900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37CE1387-2DE4-902A-2190-468362175295}"/>
                    </a:ext>
                  </a:extLst>
                </p:cNvPr>
                <p:cNvCxnSpPr/>
                <p:nvPr/>
              </p:nvCxnSpPr>
              <p:spPr>
                <a:xfrm>
                  <a:off x="5221357" y="3684104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58BA4DE3-3D42-B6D9-3964-F120D62BDD42}"/>
                    </a:ext>
                  </a:extLst>
                </p:cNvPr>
                <p:cNvCxnSpPr/>
                <p:nvPr/>
              </p:nvCxnSpPr>
              <p:spPr>
                <a:xfrm>
                  <a:off x="5221357" y="4408556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4BA8BCED-B1AE-AF3D-B1E7-0883B9C8EFC8}"/>
                    </a:ext>
                  </a:extLst>
                </p:cNvPr>
                <p:cNvCxnSpPr/>
                <p:nvPr/>
              </p:nvCxnSpPr>
              <p:spPr>
                <a:xfrm flipV="1">
                  <a:off x="5073542" y="5120506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C195E313-D2C2-8D7E-6E77-1CA5F90A09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81457" y="4031729"/>
                <a:ext cx="661861" cy="256003"/>
              </a:xfrm>
              <a:prstGeom prst="rect">
                <a:avLst/>
              </a:prstGeom>
            </p:spPr>
          </p:pic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07BEFDD-ACFC-0E5F-663C-162DACDC74EA}"/>
                </a:ext>
              </a:extLst>
            </p:cNvPr>
            <p:cNvGrpSpPr/>
            <p:nvPr/>
          </p:nvGrpSpPr>
          <p:grpSpPr>
            <a:xfrm>
              <a:off x="3774298" y="4588026"/>
              <a:ext cx="553984" cy="340667"/>
              <a:chOff x="3774298" y="4588026"/>
              <a:chExt cx="553984" cy="340667"/>
            </a:xfrm>
          </p:grpSpPr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C6136C8B-03F6-F439-9F8C-EBA3E28709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74298" y="4588026"/>
                <a:ext cx="295673" cy="340667"/>
              </a:xfrm>
              <a:prstGeom prst="rect">
                <a:avLst/>
              </a:prstGeom>
            </p:spPr>
          </p:pic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73697511-3CB3-56D6-5FB3-1D5F7C101861}"/>
                  </a:ext>
                </a:extLst>
              </p:cNvPr>
              <p:cNvCxnSpPr/>
              <p:nvPr/>
            </p:nvCxnSpPr>
            <p:spPr>
              <a:xfrm>
                <a:off x="4099682" y="4716359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61FA755D-7CA7-7AC2-8FB0-29682E208FB2}"/>
                </a:ext>
              </a:extLst>
            </p:cNvPr>
            <p:cNvCxnSpPr/>
            <p:nvPr/>
          </p:nvCxnSpPr>
          <p:spPr>
            <a:xfrm flipV="1">
              <a:off x="3967936" y="4371097"/>
              <a:ext cx="472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2AC555F8-77BF-FAE2-AABB-C5016477B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526068" y="4270957"/>
              <a:ext cx="424481" cy="312118"/>
            </a:xfrm>
            <a:prstGeom prst="rect">
              <a:avLst/>
            </a:prstGeom>
          </p:spPr>
        </p:pic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0F77CD1-D9E7-B28E-FF70-8061DB8A4A33}"/>
                </a:ext>
              </a:extLst>
            </p:cNvPr>
            <p:cNvSpPr/>
            <p:nvPr/>
          </p:nvSpPr>
          <p:spPr>
            <a:xfrm>
              <a:off x="4150139" y="3606317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225CD9-7528-564A-24CD-C0DB5171D307}"/>
              </a:ext>
            </a:extLst>
          </p:cNvPr>
          <p:cNvGrpSpPr/>
          <p:nvPr/>
        </p:nvGrpSpPr>
        <p:grpSpPr>
          <a:xfrm>
            <a:off x="6363245" y="4469336"/>
            <a:ext cx="1391583" cy="637127"/>
            <a:chOff x="6363245" y="4469336"/>
            <a:chExt cx="1391583" cy="637127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BA06838-62E5-57F8-902C-65BD1C25AF5C}"/>
                </a:ext>
              </a:extLst>
            </p:cNvPr>
            <p:cNvGrpSpPr/>
            <p:nvPr/>
          </p:nvGrpSpPr>
          <p:grpSpPr>
            <a:xfrm>
              <a:off x="6745170" y="4499837"/>
              <a:ext cx="1009658" cy="606626"/>
              <a:chOff x="7752335" y="4530758"/>
              <a:chExt cx="1009658" cy="606626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0BA695A9-EB4C-19F7-44A7-4A093F59CF11}"/>
                  </a:ext>
                </a:extLst>
              </p:cNvPr>
              <p:cNvGrpSpPr/>
              <p:nvPr/>
            </p:nvGrpSpPr>
            <p:grpSpPr>
              <a:xfrm>
                <a:off x="7752335" y="4583871"/>
                <a:ext cx="284241" cy="553513"/>
                <a:chOff x="7752335" y="4583871"/>
                <a:chExt cx="284241" cy="553513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1517AABE-DDAF-9DA1-350E-0BF271081826}"/>
                    </a:ext>
                  </a:extLst>
                </p:cNvPr>
                <p:cNvCxnSpPr/>
                <p:nvPr/>
              </p:nvCxnSpPr>
              <p:spPr>
                <a:xfrm>
                  <a:off x="7896121" y="4583871"/>
                  <a:ext cx="1" cy="27146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3F036967-A92A-C5BD-B680-8706A0483C1B}"/>
                    </a:ext>
                  </a:extLst>
                </p:cNvPr>
                <p:cNvCxnSpPr/>
                <p:nvPr/>
              </p:nvCxnSpPr>
              <p:spPr>
                <a:xfrm flipH="1">
                  <a:off x="7892550" y="4863064"/>
                  <a:ext cx="2175" cy="27432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0055F242-03D8-C551-4829-534E68607405}"/>
                    </a:ext>
                  </a:extLst>
                </p:cNvPr>
                <p:cNvCxnSpPr/>
                <p:nvPr/>
              </p:nvCxnSpPr>
              <p:spPr>
                <a:xfrm flipV="1">
                  <a:off x="7762256" y="5129449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C4EB1593-49EB-61DF-3556-112A43DD8CD9}"/>
                    </a:ext>
                  </a:extLst>
                </p:cNvPr>
                <p:cNvCxnSpPr/>
                <p:nvPr/>
              </p:nvCxnSpPr>
              <p:spPr>
                <a:xfrm flipV="1">
                  <a:off x="7752335" y="4589303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E81E1FFF-47FD-340E-507A-99A06BCA8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66965" y="4530758"/>
                <a:ext cx="695028" cy="245304"/>
              </a:xfrm>
              <a:prstGeom prst="rect">
                <a:avLst/>
              </a:prstGeom>
            </p:spPr>
          </p:pic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1E1B219-4F70-B5C3-A79F-379409DBC6B5}"/>
                </a:ext>
              </a:extLst>
            </p:cNvPr>
            <p:cNvGrpSpPr/>
            <p:nvPr/>
          </p:nvGrpSpPr>
          <p:grpSpPr>
            <a:xfrm>
              <a:off x="6363245" y="4469336"/>
              <a:ext cx="640389" cy="340180"/>
              <a:chOff x="6363245" y="4469336"/>
              <a:chExt cx="640389" cy="340180"/>
            </a:xfrm>
          </p:grpSpPr>
          <p:pic>
            <p:nvPicPr>
              <p:cNvPr id="143" name="Picture 142">
                <a:extLst>
                  <a:ext uri="{FF2B5EF4-FFF2-40B4-BE49-F238E27FC236}">
                    <a16:creationId xmlns:a16="http://schemas.microsoft.com/office/drawing/2014/main" id="{D946DC31-B4FD-F26B-105F-EC044890B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63245" y="4469336"/>
                <a:ext cx="364920" cy="340180"/>
              </a:xfrm>
              <a:prstGeom prst="rect">
                <a:avLst/>
              </a:prstGeom>
            </p:spPr>
          </p:pic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5B1207C1-A44A-4AF5-F96E-A246FF7436E9}"/>
                  </a:ext>
                </a:extLst>
              </p:cNvPr>
              <p:cNvCxnSpPr/>
              <p:nvPr/>
            </p:nvCxnSpPr>
            <p:spPr>
              <a:xfrm>
                <a:off x="6775034" y="4728886"/>
                <a:ext cx="2286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22B6C18-FF05-CEEA-A495-B476F3976284}"/>
                </a:ext>
              </a:extLst>
            </p:cNvPr>
            <p:cNvCxnSpPr/>
            <p:nvPr/>
          </p:nvCxnSpPr>
          <p:spPr>
            <a:xfrm flipV="1">
              <a:off x="6657189" y="4824561"/>
              <a:ext cx="472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8A06CBF0-A08B-4E9B-AC7D-80A155D8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171107" y="4744392"/>
              <a:ext cx="565575" cy="343385"/>
            </a:xfrm>
            <a:prstGeom prst="rect">
              <a:avLst/>
            </a:prstGeom>
          </p:spPr>
        </p:pic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BEF7BB2-07A5-9A6D-0A2D-8335E120FFAC}"/>
                </a:ext>
              </a:extLst>
            </p:cNvPr>
            <p:cNvSpPr/>
            <p:nvPr/>
          </p:nvSpPr>
          <p:spPr>
            <a:xfrm>
              <a:off x="6836558" y="4497977"/>
              <a:ext cx="119269" cy="11926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D18AEDAC-B5D6-AE27-4BC5-AE91F0A703D8}"/>
              </a:ext>
            </a:extLst>
          </p:cNvPr>
          <p:cNvCxnSpPr/>
          <p:nvPr/>
        </p:nvCxnSpPr>
        <p:spPr>
          <a:xfrm>
            <a:off x="6126922" y="3662018"/>
            <a:ext cx="1136763" cy="7683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FFF19FB-0C5B-50D4-78EA-61C49020C4B3}"/>
              </a:ext>
            </a:extLst>
          </p:cNvPr>
          <p:cNvGrpSpPr/>
          <p:nvPr/>
        </p:nvGrpSpPr>
        <p:grpSpPr>
          <a:xfrm>
            <a:off x="3538331" y="2672080"/>
            <a:ext cx="3645107" cy="2092008"/>
            <a:chOff x="3538331" y="2672080"/>
            <a:chExt cx="3645107" cy="2092008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19447C5B-C0E9-D219-8641-56739D61816B}"/>
                </a:ext>
              </a:extLst>
            </p:cNvPr>
            <p:cNvCxnSpPr>
              <a:stCxn id="87" idx="2"/>
              <a:endCxn id="152" idx="0"/>
            </p:cNvCxnSpPr>
            <p:nvPr/>
          </p:nvCxnSpPr>
          <p:spPr>
            <a:xfrm>
              <a:off x="4420564" y="3181356"/>
              <a:ext cx="317745" cy="1089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10616BA6-DBE3-9282-F5B5-76CC20FD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681615" y="2672080"/>
              <a:ext cx="1477898" cy="509276"/>
            </a:xfrm>
            <a:prstGeom prst="rect">
              <a:avLst/>
            </a:prstGeom>
          </p:spPr>
        </p:pic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C9AA6CAA-8B44-DA5D-4FFE-49B1271855B4}"/>
                </a:ext>
              </a:extLst>
            </p:cNvPr>
            <p:cNvCxnSpPr/>
            <p:nvPr/>
          </p:nvCxnSpPr>
          <p:spPr>
            <a:xfrm flipH="1">
              <a:off x="3538331" y="3211443"/>
              <a:ext cx="724452" cy="12147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9A681CBE-08AB-5D04-04B3-37D1AB085369}"/>
                </a:ext>
              </a:extLst>
            </p:cNvPr>
            <p:cNvCxnSpPr/>
            <p:nvPr/>
          </p:nvCxnSpPr>
          <p:spPr>
            <a:xfrm>
              <a:off x="4647096" y="3162852"/>
              <a:ext cx="2536342" cy="16012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BBDF2A-CAE0-E1DD-4C1F-51184A601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374590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of contextual bandits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34</a:t>
            </a:fld>
            <a:endParaRPr lang="en-US"/>
          </a:p>
        </p:txBody>
      </p:sp>
      <p:pic>
        <p:nvPicPr>
          <p:cNvPr id="1026" name="Picture 2" descr="General] 3-D surface plot in Paraview -- CFD Online Discussion Foru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02" y="2640682"/>
            <a:ext cx="48768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4636410" y="4016733"/>
            <a:ext cx="393744" cy="558939"/>
            <a:chOff x="5113487" y="3947160"/>
            <a:chExt cx="393744" cy="558939"/>
          </a:xfrm>
        </p:grpSpPr>
        <p:grpSp>
          <p:nvGrpSpPr>
            <p:cNvPr id="16" name="Group 15"/>
            <p:cNvGrpSpPr/>
            <p:nvPr/>
          </p:nvGrpSpPr>
          <p:grpSpPr>
            <a:xfrm>
              <a:off x="5113487" y="3947160"/>
              <a:ext cx="187642" cy="309274"/>
              <a:chOff x="1692107" y="4030910"/>
              <a:chExt cx="187642" cy="880844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flipH="1">
                <a:off x="1786855" y="4030910"/>
                <a:ext cx="0" cy="88084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 flipV="1">
                <a:off x="1692107" y="4042839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1696869" y="4904851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5231130" y="4229100"/>
                  <a:ext cx="27610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1130" y="4229100"/>
                  <a:ext cx="276101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3333" r="-8889" b="-1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6656207" y="3837333"/>
            <a:ext cx="486697" cy="905649"/>
            <a:chOff x="6755597" y="3867150"/>
            <a:chExt cx="486697" cy="905649"/>
          </a:xfrm>
        </p:grpSpPr>
        <p:grpSp>
          <p:nvGrpSpPr>
            <p:cNvPr id="20" name="Group 19"/>
            <p:cNvGrpSpPr/>
            <p:nvPr/>
          </p:nvGrpSpPr>
          <p:grpSpPr>
            <a:xfrm>
              <a:off x="6755597" y="3867150"/>
              <a:ext cx="187642" cy="743614"/>
              <a:chOff x="1692107" y="4030910"/>
              <a:chExt cx="187642" cy="880844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H="1">
                <a:off x="1786855" y="4030910"/>
                <a:ext cx="0" cy="88084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 flipV="1">
                <a:off x="1692107" y="4042839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1696869" y="4904851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960870" y="4495800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0870" y="4495800"/>
                  <a:ext cx="281424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3043" r="-6522" b="-1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6062177" y="2644140"/>
            <a:ext cx="444787" cy="652174"/>
            <a:chOff x="6062177" y="2644140"/>
            <a:chExt cx="444787" cy="652174"/>
          </a:xfrm>
        </p:grpSpPr>
        <p:grpSp>
          <p:nvGrpSpPr>
            <p:cNvPr id="13" name="Group 12"/>
            <p:cNvGrpSpPr/>
            <p:nvPr/>
          </p:nvGrpSpPr>
          <p:grpSpPr>
            <a:xfrm>
              <a:off x="6062177" y="2880360"/>
              <a:ext cx="187642" cy="415954"/>
              <a:chOff x="1692107" y="4030910"/>
              <a:chExt cx="187642" cy="880844"/>
            </a:xfrm>
          </p:grpSpPr>
          <p:cxnSp>
            <p:nvCxnSpPr>
              <p:cNvPr id="9" name="Straight Connector 8"/>
              <p:cNvCxnSpPr/>
              <p:nvPr/>
            </p:nvCxnSpPr>
            <p:spPr>
              <a:xfrm flipH="1">
                <a:off x="1786855" y="4030910"/>
                <a:ext cx="0" cy="88084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 flipV="1">
                <a:off x="1692107" y="4042839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 flipV="1">
                <a:off x="1696869" y="4904851"/>
                <a:ext cx="1828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225540" y="2644140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5540" y="2644140"/>
                  <a:ext cx="281424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3043" r="-8696" b="-1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8663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775" y="5667979"/>
            <a:ext cx="2473738" cy="4197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</a:t>
            </a:r>
            <a:r>
              <a:rPr lang="zh-CN" altLang="en-US" dirty="0"/>
              <a:t> </a:t>
            </a:r>
            <a:r>
              <a:rPr lang="en-US" altLang="zh-CN" dirty="0"/>
              <a:t>p</a:t>
            </a:r>
            <a:r>
              <a:rPr lang="en-US" dirty="0"/>
              <a:t>roblem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problems</a:t>
            </a:r>
          </a:p>
          <a:p>
            <a:pPr lvl="1"/>
            <a:r>
              <a:rPr lang="en-US" dirty="0">
                <a:solidFill>
                  <a:srgbClr val="00CC00"/>
                </a:solidFill>
              </a:rPr>
              <a:t>Reward estimation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Arm selection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35</a:t>
            </a:fld>
            <a:endParaRPr lang="en-US"/>
          </a:p>
        </p:txBody>
      </p:sp>
      <p:pic>
        <p:nvPicPr>
          <p:cNvPr id="32" name="Picture 2" descr="mage result for robot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07" y="2884920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mage result for worl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62" y="4757495"/>
            <a:ext cx="812107" cy="79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6200929" y="3274039"/>
            <a:ext cx="1402504" cy="1955253"/>
            <a:chOff x="6097293" y="3125876"/>
            <a:chExt cx="1402504" cy="192024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6097293" y="3144308"/>
              <a:ext cx="13952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483129" y="3125876"/>
              <a:ext cx="0" cy="192024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104586" y="5028613"/>
              <a:ext cx="1395211" cy="0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 rot="10800000">
            <a:off x="3987319" y="3277849"/>
            <a:ext cx="1402504" cy="1955253"/>
            <a:chOff x="6097293" y="3125876"/>
            <a:chExt cx="1402504" cy="192024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097293" y="3144308"/>
              <a:ext cx="13952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483129" y="3125876"/>
              <a:ext cx="0" cy="192024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104586" y="5028613"/>
              <a:ext cx="1395211" cy="0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7690679" y="3856373"/>
            <a:ext cx="128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978880" y="3846295"/>
            <a:ext cx="95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Reward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46" y="4209627"/>
            <a:ext cx="2503637" cy="33171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683" y="4261074"/>
            <a:ext cx="1808852" cy="31089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771375" y="4218610"/>
            <a:ext cx="2310295" cy="1243974"/>
            <a:chOff x="1771375" y="4218610"/>
            <a:chExt cx="2310295" cy="1243974"/>
          </a:xfrm>
        </p:grpSpPr>
        <p:sp>
          <p:nvSpPr>
            <p:cNvPr id="6" name="Rectangle 5"/>
            <p:cNvSpPr/>
            <p:nvPr/>
          </p:nvSpPr>
          <p:spPr>
            <a:xfrm>
              <a:off x="2036416" y="4218610"/>
              <a:ext cx="1877392" cy="393148"/>
            </a:xfrm>
            <a:prstGeom prst="rect">
              <a:avLst/>
            </a:prstGeom>
            <a:noFill/>
            <a:ln w="28575">
              <a:solidFill>
                <a:srgbClr val="00CC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>
              <a:off x="2975112" y="4611758"/>
              <a:ext cx="0" cy="494746"/>
            </a:xfrm>
            <a:prstGeom prst="straightConnector1">
              <a:avLst/>
            </a:prstGeom>
            <a:ln w="28575">
              <a:solidFill>
                <a:srgbClr val="00C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771375" y="5093252"/>
              <a:ext cx="2310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CC00"/>
                  </a:solidFill>
                </a:rPr>
                <a:t>Convergence matters!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699512" y="4209776"/>
            <a:ext cx="2619513" cy="1252808"/>
            <a:chOff x="7699512" y="4209776"/>
            <a:chExt cx="2619513" cy="1252808"/>
          </a:xfrm>
        </p:grpSpPr>
        <p:sp>
          <p:nvSpPr>
            <p:cNvPr id="68" name="Rectangle 67"/>
            <p:cNvSpPr/>
            <p:nvPr/>
          </p:nvSpPr>
          <p:spPr>
            <a:xfrm>
              <a:off x="7699512" y="4209776"/>
              <a:ext cx="2619513" cy="3931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915966" y="5093252"/>
              <a:ext cx="2310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Exploration matters!</a:t>
              </a:r>
            </a:p>
          </p:txBody>
        </p:sp>
        <p:cxnSp>
          <p:nvCxnSpPr>
            <p:cNvPr id="70" name="Straight Arrow Connector 69"/>
            <p:cNvCxnSpPr>
              <a:stCxn id="68" idx="2"/>
              <a:endCxn id="69" idx="0"/>
            </p:cNvCxnSpPr>
            <p:nvPr/>
          </p:nvCxnSpPr>
          <p:spPr>
            <a:xfrm>
              <a:off x="9009269" y="4602924"/>
              <a:ext cx="0" cy="4903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1287888" y="5396247"/>
            <a:ext cx="2464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Multi-arm bandit: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Contextual bandit: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3852" y="6253545"/>
            <a:ext cx="3324960" cy="35331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765513" y="1478721"/>
            <a:ext cx="4915624" cy="718509"/>
            <a:chOff x="6546573" y="918817"/>
            <a:chExt cx="4915624" cy="718509"/>
          </a:xfrm>
        </p:grpSpPr>
        <p:grpSp>
          <p:nvGrpSpPr>
            <p:cNvPr id="30" name="Group 29"/>
            <p:cNvGrpSpPr/>
            <p:nvPr/>
          </p:nvGrpSpPr>
          <p:grpSpPr>
            <a:xfrm>
              <a:off x="6546573" y="918817"/>
              <a:ext cx="4318903" cy="607392"/>
              <a:chOff x="6568660" y="892313"/>
              <a:chExt cx="4318903" cy="607392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7138504" y="892313"/>
                <a:ext cx="37490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linear contextual bandit [LCLS10], </a:t>
                </a:r>
              </a:p>
            </p:txBody>
          </p:sp>
          <p:pic>
            <p:nvPicPr>
              <p:cNvPr id="39" name="Picture 6" descr="Example Logo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68660" y="898940"/>
                <a:ext cx="600765" cy="6007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04093" y="1258706"/>
              <a:ext cx="4258104" cy="37862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6936765" y="2193712"/>
            <a:ext cx="454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Ridge regression, closed form solution exists!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34647" y="5503571"/>
            <a:ext cx="3547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Adaptive </a:t>
            </a:r>
            <a:r>
              <a:rPr lang="en-US" dirty="0" err="1"/>
              <a:t>v.s</a:t>
            </a:r>
            <a:r>
              <a:rPr lang="en-US" dirty="0"/>
              <a:t>., non-adaptive</a:t>
            </a:r>
          </a:p>
          <a:p>
            <a:pPr marL="342900" indent="-342900">
              <a:buAutoNum type="arabicPeriod"/>
            </a:pPr>
            <a:r>
              <a:rPr lang="en-US" dirty="0"/>
              <a:t>Independent </a:t>
            </a:r>
            <a:r>
              <a:rPr lang="en-US" dirty="0" err="1"/>
              <a:t>v.s</a:t>
            </a:r>
            <a:r>
              <a:rPr lang="en-US" dirty="0"/>
              <a:t>., collaborative</a:t>
            </a:r>
          </a:p>
          <a:p>
            <a:pPr marL="342900" indent="-342900">
              <a:buAutoNum type="arabicPeriod"/>
            </a:pPr>
            <a:r>
              <a:rPr lang="en-US" dirty="0"/>
              <a:t>Unconstrained </a:t>
            </a:r>
            <a:r>
              <a:rPr lang="en-US" dirty="0" err="1"/>
              <a:t>v.s</a:t>
            </a:r>
            <a:r>
              <a:rPr lang="en-US" dirty="0"/>
              <a:t>., constrained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82887" y="5972313"/>
            <a:ext cx="3034748" cy="644939"/>
            <a:chOff x="3882887" y="5972313"/>
            <a:chExt cx="3034748" cy="644939"/>
          </a:xfrm>
        </p:grpSpPr>
        <p:sp>
          <p:nvSpPr>
            <p:cNvPr id="17" name="TextBox 16"/>
            <p:cNvSpPr txBox="1"/>
            <p:nvPr/>
          </p:nvSpPr>
          <p:spPr>
            <a:xfrm>
              <a:off x="3882887" y="5972313"/>
              <a:ext cx="30347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Loss function  </a:t>
              </a:r>
              <a:r>
                <a:rPr lang="en-US" dirty="0">
                  <a:solidFill>
                    <a:srgbClr val="7030A0"/>
                  </a:solidFill>
                </a:rPr>
                <a:t>Regularization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3966818" y="6617252"/>
              <a:ext cx="856974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072770" y="6613836"/>
              <a:ext cx="548640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99013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838" y="3571872"/>
            <a:ext cx="3986230" cy="5805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Thompson sampling [AG13]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36</a:t>
            </a:fld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645325" y="5298520"/>
            <a:ext cx="4550192" cy="324288"/>
            <a:chOff x="2645325" y="5298520"/>
            <a:chExt cx="4550192" cy="32428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5325" y="5298520"/>
              <a:ext cx="344263" cy="29210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8364" y="5369309"/>
              <a:ext cx="333688" cy="25349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19264" y="5304870"/>
              <a:ext cx="476253" cy="285752"/>
            </a:xfrm>
            <a:prstGeom prst="rect">
              <a:avLst/>
            </a:prstGeom>
          </p:spPr>
        </p:pic>
      </p:grpSp>
      <p:cxnSp>
        <p:nvCxnSpPr>
          <p:cNvPr id="29" name="Straight Arrow Connector 28"/>
          <p:cNvCxnSpPr/>
          <p:nvPr/>
        </p:nvCxnSpPr>
        <p:spPr>
          <a:xfrm flipH="1">
            <a:off x="2319131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319130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1457740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613283" y="5337723"/>
            <a:ext cx="4573812" cy="282316"/>
            <a:chOff x="2617701" y="5342140"/>
            <a:chExt cx="4573812" cy="282316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17701" y="5342140"/>
              <a:ext cx="456689" cy="282316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9424" y="5350443"/>
              <a:ext cx="448386" cy="274013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18217" y="5350443"/>
              <a:ext cx="473296" cy="274013"/>
            </a:xfrm>
            <a:prstGeom prst="rect">
              <a:avLst/>
            </a:prstGeom>
          </p:spPr>
        </p:pic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1639" y="5760484"/>
            <a:ext cx="4523562" cy="452356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134087" y="503582"/>
            <a:ext cx="3967502" cy="616940"/>
            <a:chOff x="7496313" y="1320799"/>
            <a:chExt cx="3967502" cy="616940"/>
          </a:xfrm>
        </p:grpSpPr>
        <p:sp>
          <p:nvSpPr>
            <p:cNvPr id="114" name="TextBox 113"/>
            <p:cNvSpPr txBox="1"/>
            <p:nvPr/>
          </p:nvSpPr>
          <p:spPr>
            <a:xfrm>
              <a:off x="7920382" y="1320799"/>
              <a:ext cx="3543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 linear contextual bandit [LCLS10], </a:t>
              </a:r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995882" y="1609860"/>
              <a:ext cx="2786971" cy="327879"/>
            </a:xfrm>
            <a:prstGeom prst="rect">
              <a:avLst/>
            </a:prstGeom>
          </p:spPr>
        </p:pic>
        <p:pic>
          <p:nvPicPr>
            <p:cNvPr id="116" name="Picture 8" descr="Download Paper Clipart Note Taking - Clip Art Take Note - Full ...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6313" y="1453564"/>
              <a:ext cx="433318" cy="44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 55"/>
          <p:cNvGrpSpPr/>
          <p:nvPr/>
        </p:nvGrpSpPr>
        <p:grpSpPr>
          <a:xfrm>
            <a:off x="9179340" y="2676939"/>
            <a:ext cx="1722782" cy="369332"/>
            <a:chOff x="9263270" y="2676939"/>
            <a:chExt cx="1722782" cy="369332"/>
          </a:xfrm>
        </p:grpSpPr>
        <p:cxnSp>
          <p:nvCxnSpPr>
            <p:cNvPr id="46" name="Straight Connector 45"/>
            <p:cNvCxnSpPr/>
            <p:nvPr/>
          </p:nvCxnSpPr>
          <p:spPr>
            <a:xfrm flipV="1">
              <a:off x="9263270" y="2884557"/>
              <a:ext cx="32246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9603408" y="2676939"/>
              <a:ext cx="1382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prior</a:t>
              </a:r>
            </a:p>
          </p:txBody>
        </p:sp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8335" y="5720522"/>
            <a:ext cx="1275456" cy="520908"/>
          </a:xfrm>
          <a:prstGeom prst="rect">
            <a:avLst/>
          </a:prstGeom>
        </p:spPr>
      </p:pic>
      <p:grpSp>
        <p:nvGrpSpPr>
          <p:cNvPr id="84" name="Group 83"/>
          <p:cNvGrpSpPr/>
          <p:nvPr/>
        </p:nvGrpSpPr>
        <p:grpSpPr>
          <a:xfrm>
            <a:off x="5835374" y="2235201"/>
            <a:ext cx="3648767" cy="646331"/>
            <a:chOff x="5835374" y="2235201"/>
            <a:chExt cx="3648767" cy="646331"/>
          </a:xfrm>
        </p:grpSpPr>
        <p:sp>
          <p:nvSpPr>
            <p:cNvPr id="37" name="TextBox 36"/>
            <p:cNvSpPr txBox="1"/>
            <p:nvPr/>
          </p:nvSpPr>
          <p:spPr>
            <a:xfrm>
              <a:off x="5835374" y="2235201"/>
              <a:ext cx="2800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 Bayesian perspective of reward estimation:</a:t>
              </a:r>
            </a:p>
          </p:txBody>
        </p: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805533" y="2518152"/>
              <a:ext cx="1678608" cy="352703"/>
            </a:xfrm>
            <a:prstGeom prst="rect">
              <a:avLst/>
            </a:prstGeom>
          </p:spPr>
        </p:pic>
      </p:grpSp>
      <p:grpSp>
        <p:nvGrpSpPr>
          <p:cNvPr id="107" name="Group 106"/>
          <p:cNvGrpSpPr/>
          <p:nvPr/>
        </p:nvGrpSpPr>
        <p:grpSpPr>
          <a:xfrm>
            <a:off x="7001565" y="1228034"/>
            <a:ext cx="5002314" cy="680279"/>
            <a:chOff x="7001565" y="1228034"/>
            <a:chExt cx="5002314" cy="680279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089912" y="1587015"/>
              <a:ext cx="4913967" cy="321298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7001565" y="1228034"/>
              <a:ext cx="2778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Predictive distribution: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0402958" y="3123096"/>
            <a:ext cx="1722782" cy="583095"/>
            <a:chOff x="10243931" y="2628348"/>
            <a:chExt cx="1722782" cy="583095"/>
          </a:xfrm>
        </p:grpSpPr>
        <p:sp>
          <p:nvSpPr>
            <p:cNvPr id="112" name="TextBox 111"/>
            <p:cNvSpPr txBox="1"/>
            <p:nvPr/>
          </p:nvSpPr>
          <p:spPr>
            <a:xfrm>
              <a:off x="10243931" y="2628348"/>
              <a:ext cx="17227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related to prior</a:t>
              </a: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H="1">
              <a:off x="10411791" y="2928730"/>
              <a:ext cx="269461" cy="28271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cxnSp>
        <p:nvCxnSpPr>
          <p:cNvPr id="120" name="Straight Connector 119"/>
          <p:cNvCxnSpPr/>
          <p:nvPr/>
        </p:nvCxnSpPr>
        <p:spPr>
          <a:xfrm flipV="1">
            <a:off x="2593009" y="4532244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Picture 1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20677" y="4391371"/>
            <a:ext cx="461828" cy="344745"/>
          </a:xfrm>
          <a:prstGeom prst="rect">
            <a:avLst/>
          </a:prstGeom>
        </p:spPr>
      </p:pic>
      <p:cxnSp>
        <p:nvCxnSpPr>
          <p:cNvPr id="136" name="Straight Connector 135"/>
          <p:cNvCxnSpPr/>
          <p:nvPr/>
        </p:nvCxnSpPr>
        <p:spPr>
          <a:xfrm flipV="1">
            <a:off x="3967936" y="4371097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7" name="Picture 13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26068" y="4270957"/>
            <a:ext cx="424481" cy="312118"/>
          </a:xfrm>
          <a:prstGeom prst="rect">
            <a:avLst/>
          </a:prstGeom>
        </p:spPr>
      </p:pic>
      <p:cxnSp>
        <p:nvCxnSpPr>
          <p:cNvPr id="150" name="Straight Connector 149"/>
          <p:cNvCxnSpPr/>
          <p:nvPr/>
        </p:nvCxnSpPr>
        <p:spPr>
          <a:xfrm flipV="1">
            <a:off x="6657189" y="4824561"/>
            <a:ext cx="4726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1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71107" y="4744392"/>
            <a:ext cx="565575" cy="343385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2690191" y="3176929"/>
            <a:ext cx="5110922" cy="1938411"/>
            <a:chOff x="2690191" y="3176929"/>
            <a:chExt cx="5110922" cy="1938411"/>
          </a:xfrm>
        </p:grpSpPr>
        <p:grpSp>
          <p:nvGrpSpPr>
            <p:cNvPr id="36" name="Group 35"/>
            <p:cNvGrpSpPr/>
            <p:nvPr/>
          </p:nvGrpSpPr>
          <p:grpSpPr>
            <a:xfrm>
              <a:off x="2690191" y="3894449"/>
              <a:ext cx="841587" cy="1220891"/>
              <a:chOff x="2690191" y="3894449"/>
              <a:chExt cx="841587" cy="1220891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2690191" y="3953566"/>
                <a:ext cx="841587" cy="1161774"/>
                <a:chOff x="3697356" y="3984487"/>
                <a:chExt cx="841587" cy="1161774"/>
              </a:xfrm>
            </p:grpSpPr>
            <p:pic>
              <p:nvPicPr>
                <p:cNvPr id="125" name="Picture 124"/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65218" y="4156626"/>
                  <a:ext cx="673725" cy="259600"/>
                </a:xfrm>
                <a:prstGeom prst="rect">
                  <a:avLst/>
                </a:prstGeom>
              </p:spPr>
            </p:pic>
            <p:grpSp>
              <p:nvGrpSpPr>
                <p:cNvPr id="126" name="Group 125"/>
                <p:cNvGrpSpPr/>
                <p:nvPr/>
              </p:nvGrpSpPr>
              <p:grpSpPr>
                <a:xfrm>
                  <a:off x="3697356" y="3984487"/>
                  <a:ext cx="283155" cy="1161774"/>
                  <a:chOff x="3697356" y="3984487"/>
                  <a:chExt cx="283155" cy="1161774"/>
                </a:xfrm>
              </p:grpSpPr>
              <p:cxnSp>
                <p:nvCxnSpPr>
                  <p:cNvPr id="127" name="Straight Connector 126"/>
                  <p:cNvCxnSpPr/>
                  <p:nvPr/>
                </p:nvCxnSpPr>
                <p:spPr>
                  <a:xfrm flipV="1">
                    <a:off x="3706191" y="3988904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Connector 127"/>
                  <p:cNvCxnSpPr/>
                  <p:nvPr/>
                </p:nvCxnSpPr>
                <p:spPr>
                  <a:xfrm flipH="1">
                    <a:off x="3838109" y="3984487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28"/>
                  <p:cNvCxnSpPr/>
                  <p:nvPr/>
                </p:nvCxnSpPr>
                <p:spPr>
                  <a:xfrm flipH="1">
                    <a:off x="3840145" y="4559748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/>
                  <p:cNvCxnSpPr/>
                  <p:nvPr/>
                </p:nvCxnSpPr>
                <p:spPr>
                  <a:xfrm flipV="1">
                    <a:off x="3697356" y="5146261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8" name="Oval 117"/>
              <p:cNvSpPr/>
              <p:nvPr/>
            </p:nvSpPr>
            <p:spPr>
              <a:xfrm>
                <a:off x="2771395" y="3894449"/>
                <a:ext cx="119269" cy="11926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4066377" y="3606317"/>
              <a:ext cx="869776" cy="1492659"/>
              <a:chOff x="4066377" y="3606317"/>
              <a:chExt cx="869776" cy="1492659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4066377" y="3653183"/>
                <a:ext cx="283845" cy="1445793"/>
                <a:chOff x="5073542" y="3684104"/>
                <a:chExt cx="283845" cy="1445793"/>
              </a:xfrm>
            </p:grpSpPr>
            <p:cxnSp>
              <p:nvCxnSpPr>
                <p:cNvPr id="143" name="Straight Connector 142"/>
                <p:cNvCxnSpPr/>
                <p:nvPr/>
              </p:nvCxnSpPr>
              <p:spPr>
                <a:xfrm flipV="1">
                  <a:off x="5083067" y="3698900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>
                  <a:off x="5221357" y="3684104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5221357" y="4408556"/>
                  <a:ext cx="1493" cy="72134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 flipV="1">
                  <a:off x="5073542" y="5120506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42" name="Picture 141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74292" y="4000808"/>
                <a:ext cx="661861" cy="256003"/>
              </a:xfrm>
              <a:prstGeom prst="rect">
                <a:avLst/>
              </a:prstGeom>
            </p:spPr>
          </p:pic>
          <p:sp>
            <p:nvSpPr>
              <p:cNvPr id="138" name="Oval 137"/>
              <p:cNvSpPr/>
              <p:nvPr/>
            </p:nvSpPr>
            <p:spPr>
              <a:xfrm>
                <a:off x="4150139" y="3606317"/>
                <a:ext cx="119269" cy="11926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6745170" y="4497977"/>
              <a:ext cx="1009658" cy="608486"/>
              <a:chOff x="6745170" y="4497977"/>
              <a:chExt cx="1009658" cy="608486"/>
            </a:xfrm>
          </p:grpSpPr>
          <p:grpSp>
            <p:nvGrpSpPr>
              <p:cNvPr id="155" name="Group 154"/>
              <p:cNvGrpSpPr/>
              <p:nvPr/>
            </p:nvGrpSpPr>
            <p:grpSpPr>
              <a:xfrm>
                <a:off x="6745170" y="4552950"/>
                <a:ext cx="284241" cy="553513"/>
                <a:chOff x="7752335" y="4583871"/>
                <a:chExt cx="284241" cy="553513"/>
              </a:xfrm>
            </p:grpSpPr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7896121" y="4583871"/>
                  <a:ext cx="1" cy="271463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flipH="1">
                  <a:off x="7892550" y="4863064"/>
                  <a:ext cx="2175" cy="27432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flipV="1">
                  <a:off x="7762256" y="5129449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7752335" y="4589303"/>
                  <a:ext cx="27432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56" name="Picture 155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059800" y="4499837"/>
                <a:ext cx="695028" cy="245304"/>
              </a:xfrm>
              <a:prstGeom prst="rect">
                <a:avLst/>
              </a:prstGeom>
            </p:spPr>
          </p:pic>
          <p:sp>
            <p:nvSpPr>
              <p:cNvPr id="152" name="Oval 151"/>
              <p:cNvSpPr/>
              <p:nvPr/>
            </p:nvSpPr>
            <p:spPr>
              <a:xfrm>
                <a:off x="6836558" y="4497977"/>
                <a:ext cx="119269" cy="11926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401392" y="3176929"/>
              <a:ext cx="4399721" cy="1253403"/>
              <a:chOff x="3401392" y="3176929"/>
              <a:chExt cx="4399721" cy="1253403"/>
            </a:xfrm>
          </p:grpSpPr>
          <p:cxnSp>
            <p:nvCxnSpPr>
              <p:cNvPr id="102" name="Straight Arrow Connector 101"/>
              <p:cNvCxnSpPr/>
              <p:nvPr/>
            </p:nvCxnSpPr>
            <p:spPr>
              <a:xfrm flipH="1">
                <a:off x="3401392" y="3609009"/>
                <a:ext cx="2438401" cy="4770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 flipH="1">
                <a:off x="4951899" y="3644349"/>
                <a:ext cx="1055753" cy="51241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05910" y="3176929"/>
                <a:ext cx="2395203" cy="401776"/>
              </a:xfrm>
              <a:prstGeom prst="rect">
                <a:avLst/>
              </a:prstGeom>
            </p:spPr>
          </p:pic>
          <p:cxnSp>
            <p:nvCxnSpPr>
              <p:cNvPr id="161" name="Straight Arrow Connector 160"/>
              <p:cNvCxnSpPr/>
              <p:nvPr/>
            </p:nvCxnSpPr>
            <p:spPr>
              <a:xfrm>
                <a:off x="6126922" y="3662018"/>
                <a:ext cx="1136763" cy="76831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5" name="Group 114"/>
          <p:cNvGrpSpPr/>
          <p:nvPr/>
        </p:nvGrpSpPr>
        <p:grpSpPr>
          <a:xfrm>
            <a:off x="2411896" y="4042395"/>
            <a:ext cx="528982" cy="352286"/>
            <a:chOff x="2411896" y="4042395"/>
            <a:chExt cx="528982" cy="352286"/>
          </a:xfrm>
        </p:grpSpPr>
        <p:cxnSp>
          <p:nvCxnSpPr>
            <p:cNvPr id="131" name="Straight Connector 130"/>
            <p:cNvCxnSpPr/>
            <p:nvPr/>
          </p:nvCxnSpPr>
          <p:spPr>
            <a:xfrm>
              <a:off x="2712278" y="409933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2" name="Picture 13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411896" y="4042395"/>
              <a:ext cx="272523" cy="352286"/>
            </a:xfrm>
            <a:prstGeom prst="rect">
              <a:avLst/>
            </a:prstGeom>
          </p:spPr>
        </p:pic>
      </p:grpSp>
      <p:grpSp>
        <p:nvGrpSpPr>
          <p:cNvPr id="135" name="Group 134"/>
          <p:cNvGrpSpPr/>
          <p:nvPr/>
        </p:nvGrpSpPr>
        <p:grpSpPr>
          <a:xfrm>
            <a:off x="3774298" y="4588026"/>
            <a:ext cx="553984" cy="340667"/>
            <a:chOff x="3774298" y="4588026"/>
            <a:chExt cx="553984" cy="340667"/>
          </a:xfrm>
        </p:grpSpPr>
        <p:pic>
          <p:nvPicPr>
            <p:cNvPr id="139" name="Picture 138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74298" y="4588026"/>
              <a:ext cx="295673" cy="340667"/>
            </a:xfrm>
            <a:prstGeom prst="rect">
              <a:avLst/>
            </a:prstGeom>
          </p:spPr>
        </p:pic>
        <p:cxnSp>
          <p:nvCxnSpPr>
            <p:cNvPr id="140" name="Straight Connector 139"/>
            <p:cNvCxnSpPr/>
            <p:nvPr/>
          </p:nvCxnSpPr>
          <p:spPr>
            <a:xfrm>
              <a:off x="4099682" y="471635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/>
          <p:cNvGrpSpPr/>
          <p:nvPr/>
        </p:nvGrpSpPr>
        <p:grpSpPr>
          <a:xfrm>
            <a:off x="6363245" y="4469336"/>
            <a:ext cx="640389" cy="340180"/>
            <a:chOff x="6363245" y="4469336"/>
            <a:chExt cx="640389" cy="340180"/>
          </a:xfrm>
        </p:grpSpPr>
        <p:pic>
          <p:nvPicPr>
            <p:cNvPr id="153" name="Picture 152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363245" y="4469336"/>
              <a:ext cx="364920" cy="340180"/>
            </a:xfrm>
            <a:prstGeom prst="rect">
              <a:avLst/>
            </a:prstGeom>
          </p:spPr>
        </p:pic>
        <p:cxnSp>
          <p:nvCxnSpPr>
            <p:cNvPr id="154" name="Straight Connector 153"/>
            <p:cNvCxnSpPr/>
            <p:nvPr/>
          </p:nvCxnSpPr>
          <p:spPr>
            <a:xfrm>
              <a:off x="6775034" y="4728886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/>
          <p:cNvGrpSpPr/>
          <p:nvPr/>
        </p:nvGrpSpPr>
        <p:grpSpPr>
          <a:xfrm>
            <a:off x="3538331" y="2672080"/>
            <a:ext cx="3645107" cy="2092008"/>
            <a:chOff x="3538331" y="2672080"/>
            <a:chExt cx="3645107" cy="2092008"/>
          </a:xfrm>
        </p:grpSpPr>
        <p:cxnSp>
          <p:nvCxnSpPr>
            <p:cNvPr id="163" name="Straight Arrow Connector 162"/>
            <p:cNvCxnSpPr>
              <a:stCxn id="164" idx="2"/>
            </p:cNvCxnSpPr>
            <p:nvPr/>
          </p:nvCxnSpPr>
          <p:spPr>
            <a:xfrm>
              <a:off x="4420564" y="3181356"/>
              <a:ext cx="317745" cy="1089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" name="Picture 163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681615" y="2672080"/>
              <a:ext cx="1477898" cy="509276"/>
            </a:xfrm>
            <a:prstGeom prst="rect">
              <a:avLst/>
            </a:prstGeom>
          </p:spPr>
        </p:pic>
        <p:cxnSp>
          <p:nvCxnSpPr>
            <p:cNvPr id="165" name="Straight Arrow Connector 164"/>
            <p:cNvCxnSpPr/>
            <p:nvPr/>
          </p:nvCxnSpPr>
          <p:spPr>
            <a:xfrm flipH="1">
              <a:off x="3538331" y="3211443"/>
              <a:ext cx="724452" cy="12147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/>
            <p:cNvCxnSpPr/>
            <p:nvPr/>
          </p:nvCxnSpPr>
          <p:spPr>
            <a:xfrm>
              <a:off x="4647096" y="3162852"/>
              <a:ext cx="2536342" cy="16012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604892" y="2241920"/>
            <a:ext cx="2554622" cy="833464"/>
            <a:chOff x="2604892" y="2241920"/>
            <a:chExt cx="2554622" cy="833464"/>
          </a:xfrm>
        </p:grpSpPr>
        <p:sp>
          <p:nvSpPr>
            <p:cNvPr id="28" name="Rectangle 27"/>
            <p:cNvSpPr/>
            <p:nvPr/>
          </p:nvSpPr>
          <p:spPr>
            <a:xfrm>
              <a:off x="4837509" y="2683669"/>
              <a:ext cx="322005" cy="39171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04892" y="2241920"/>
              <a:ext cx="2195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Source of uncertainty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707932" y="2455890"/>
              <a:ext cx="297723" cy="1765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348868" y="4616175"/>
            <a:ext cx="3260035" cy="1797877"/>
            <a:chOff x="8348868" y="4616175"/>
            <a:chExt cx="3260035" cy="1797877"/>
          </a:xfrm>
        </p:grpSpPr>
        <p:sp>
          <p:nvSpPr>
            <p:cNvPr id="104" name="Rectangle 103"/>
            <p:cNvSpPr/>
            <p:nvPr/>
          </p:nvSpPr>
          <p:spPr>
            <a:xfrm>
              <a:off x="8353284" y="4642679"/>
              <a:ext cx="3255619" cy="17713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8348868" y="4616175"/>
              <a:ext cx="3211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Analytic form of posterior</a:t>
              </a:r>
            </a:p>
            <a:p>
              <a:r>
                <a:rPr lang="en-US" dirty="0"/>
                <a:t>Prior:</a:t>
              </a:r>
            </a:p>
          </p:txBody>
        </p: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8450467" y="5269393"/>
              <a:ext cx="3131931" cy="338587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8450467" y="5647566"/>
              <a:ext cx="2854065" cy="408680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8993808" y="4936779"/>
              <a:ext cx="1907384" cy="29783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459283" y="5992171"/>
              <a:ext cx="2265809" cy="40281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D4FFAB-A6DD-547E-5242-7228FC9A9B5F}"/>
              </a:ext>
            </a:extLst>
          </p:cNvPr>
          <p:cNvGrpSpPr/>
          <p:nvPr/>
        </p:nvGrpSpPr>
        <p:grpSpPr>
          <a:xfrm>
            <a:off x="1955751" y="3237137"/>
            <a:ext cx="4962076" cy="2363494"/>
            <a:chOff x="1955751" y="3237137"/>
            <a:chExt cx="4962076" cy="2363494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74C0E51-F590-EED7-1D31-C8FE624A297D}"/>
                </a:ext>
              </a:extLst>
            </p:cNvPr>
            <p:cNvSpPr/>
            <p:nvPr/>
          </p:nvSpPr>
          <p:spPr>
            <a:xfrm rot="16200000">
              <a:off x="1358879" y="4089303"/>
              <a:ext cx="2108200" cy="914455"/>
            </a:xfrm>
            <a:custGeom>
              <a:avLst/>
              <a:gdLst>
                <a:gd name="connsiteX0" fmla="*/ 0 w 2108200"/>
                <a:gd name="connsiteY0" fmla="*/ 889055 h 914455"/>
                <a:gd name="connsiteX1" fmla="*/ 622300 w 2108200"/>
                <a:gd name="connsiteY1" fmla="*/ 685855 h 914455"/>
                <a:gd name="connsiteX2" fmla="*/ 1117600 w 2108200"/>
                <a:gd name="connsiteY2" fmla="*/ 55 h 914455"/>
                <a:gd name="connsiteX3" fmla="*/ 1485900 w 2108200"/>
                <a:gd name="connsiteY3" fmla="*/ 723955 h 914455"/>
                <a:gd name="connsiteX4" fmla="*/ 2108200 w 2108200"/>
                <a:gd name="connsiteY4" fmla="*/ 914455 h 91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8200" h="914455">
                  <a:moveTo>
                    <a:pt x="0" y="889055"/>
                  </a:moveTo>
                  <a:cubicBezTo>
                    <a:pt x="218016" y="861538"/>
                    <a:pt x="436033" y="834022"/>
                    <a:pt x="622300" y="685855"/>
                  </a:cubicBezTo>
                  <a:cubicBezTo>
                    <a:pt x="808567" y="537688"/>
                    <a:pt x="973667" y="-6295"/>
                    <a:pt x="1117600" y="55"/>
                  </a:cubicBezTo>
                  <a:cubicBezTo>
                    <a:pt x="1261533" y="6405"/>
                    <a:pt x="1320800" y="571555"/>
                    <a:pt x="1485900" y="723955"/>
                  </a:cubicBezTo>
                  <a:cubicBezTo>
                    <a:pt x="1651000" y="876355"/>
                    <a:pt x="1879600" y="895405"/>
                    <a:pt x="2108200" y="91445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3AD5169-99E1-455A-F5A2-1341C4163C59}"/>
                </a:ext>
              </a:extLst>
            </p:cNvPr>
            <p:cNvSpPr/>
            <p:nvPr/>
          </p:nvSpPr>
          <p:spPr>
            <a:xfrm rot="16200000">
              <a:off x="2764835" y="4072629"/>
              <a:ext cx="2293317" cy="622334"/>
            </a:xfrm>
            <a:custGeom>
              <a:avLst/>
              <a:gdLst>
                <a:gd name="connsiteX0" fmla="*/ 0 w 1371600"/>
                <a:gd name="connsiteY0" fmla="*/ 596934 h 622334"/>
                <a:gd name="connsiteX1" fmla="*/ 457200 w 1371600"/>
                <a:gd name="connsiteY1" fmla="*/ 482634 h 622334"/>
                <a:gd name="connsiteX2" fmla="*/ 723900 w 1371600"/>
                <a:gd name="connsiteY2" fmla="*/ 34 h 622334"/>
                <a:gd name="connsiteX3" fmla="*/ 939800 w 1371600"/>
                <a:gd name="connsiteY3" fmla="*/ 508034 h 622334"/>
                <a:gd name="connsiteX4" fmla="*/ 1371600 w 1371600"/>
                <a:gd name="connsiteY4" fmla="*/ 622334 h 622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600" h="622334">
                  <a:moveTo>
                    <a:pt x="0" y="596934"/>
                  </a:moveTo>
                  <a:cubicBezTo>
                    <a:pt x="168275" y="589525"/>
                    <a:pt x="336550" y="582117"/>
                    <a:pt x="457200" y="482634"/>
                  </a:cubicBezTo>
                  <a:cubicBezTo>
                    <a:pt x="577850" y="383151"/>
                    <a:pt x="643467" y="-4199"/>
                    <a:pt x="723900" y="34"/>
                  </a:cubicBezTo>
                  <a:cubicBezTo>
                    <a:pt x="804333" y="4267"/>
                    <a:pt x="831850" y="404317"/>
                    <a:pt x="939800" y="508034"/>
                  </a:cubicBezTo>
                  <a:cubicBezTo>
                    <a:pt x="1047750" y="611751"/>
                    <a:pt x="1209675" y="617042"/>
                    <a:pt x="1371600" y="622334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BF9949F-3DB1-449E-08DF-D8D5C374F97C}"/>
                </a:ext>
              </a:extLst>
            </p:cNvPr>
            <p:cNvSpPr/>
            <p:nvPr/>
          </p:nvSpPr>
          <p:spPr>
            <a:xfrm rot="16200000">
              <a:off x="6132259" y="4583962"/>
              <a:ext cx="1075732" cy="495405"/>
            </a:xfrm>
            <a:custGeom>
              <a:avLst/>
              <a:gdLst>
                <a:gd name="connsiteX0" fmla="*/ 0 w 673100"/>
                <a:gd name="connsiteY0" fmla="*/ 482705 h 495405"/>
                <a:gd name="connsiteX1" fmla="*/ 215900 w 673100"/>
                <a:gd name="connsiteY1" fmla="*/ 355705 h 495405"/>
                <a:gd name="connsiteX2" fmla="*/ 330200 w 673100"/>
                <a:gd name="connsiteY2" fmla="*/ 105 h 495405"/>
                <a:gd name="connsiteX3" fmla="*/ 457200 w 673100"/>
                <a:gd name="connsiteY3" fmla="*/ 393805 h 495405"/>
                <a:gd name="connsiteX4" fmla="*/ 673100 w 673100"/>
                <a:gd name="connsiteY4" fmla="*/ 495405 h 495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100" h="495405">
                  <a:moveTo>
                    <a:pt x="0" y="482705"/>
                  </a:moveTo>
                  <a:cubicBezTo>
                    <a:pt x="80433" y="459421"/>
                    <a:pt x="160867" y="436138"/>
                    <a:pt x="215900" y="355705"/>
                  </a:cubicBezTo>
                  <a:cubicBezTo>
                    <a:pt x="270933" y="275272"/>
                    <a:pt x="289983" y="-6245"/>
                    <a:pt x="330200" y="105"/>
                  </a:cubicBezTo>
                  <a:cubicBezTo>
                    <a:pt x="370417" y="6455"/>
                    <a:pt x="400050" y="311255"/>
                    <a:pt x="457200" y="393805"/>
                  </a:cubicBezTo>
                  <a:cubicBezTo>
                    <a:pt x="514350" y="476355"/>
                    <a:pt x="593725" y="485880"/>
                    <a:pt x="673100" y="49540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426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Perturbation-based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Perturbed history exploration [KSGB19a]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37</a:t>
            </a:fld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6997149" y="3578089"/>
            <a:ext cx="3829877" cy="395835"/>
            <a:chOff x="8004314" y="3609010"/>
            <a:chExt cx="3829877" cy="395835"/>
          </a:xfrm>
        </p:grpSpPr>
        <p:sp>
          <p:nvSpPr>
            <p:cNvPr id="53" name="TextBox 52"/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55" name="Straight Arrow Connector 54"/>
            <p:cNvCxnSpPr>
              <a:stCxn id="53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639" y="5760484"/>
            <a:ext cx="4523562" cy="452356"/>
          </a:xfrm>
          <a:prstGeom prst="rect">
            <a:avLst/>
          </a:prstGeom>
        </p:spPr>
      </p:pic>
      <p:grpSp>
        <p:nvGrpSpPr>
          <p:cNvPr id="109" name="Group 108"/>
          <p:cNvGrpSpPr/>
          <p:nvPr/>
        </p:nvGrpSpPr>
        <p:grpSpPr>
          <a:xfrm>
            <a:off x="2774121" y="2354400"/>
            <a:ext cx="7020831" cy="1868627"/>
            <a:chOff x="2774121" y="2354400"/>
            <a:chExt cx="7020831" cy="1868627"/>
          </a:xfrm>
        </p:grpSpPr>
        <p:sp>
          <p:nvSpPr>
            <p:cNvPr id="94" name="Isosceles Triangle 93"/>
            <p:cNvSpPr/>
            <p:nvPr/>
          </p:nvSpPr>
          <p:spPr>
            <a:xfrm>
              <a:off x="2774121" y="3706192"/>
              <a:ext cx="138353" cy="11927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Isosceles Triangle 95"/>
            <p:cNvSpPr/>
            <p:nvPr/>
          </p:nvSpPr>
          <p:spPr>
            <a:xfrm>
              <a:off x="4147929" y="3423479"/>
              <a:ext cx="138353" cy="11927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Isosceles Triangle 96"/>
            <p:cNvSpPr/>
            <p:nvPr/>
          </p:nvSpPr>
          <p:spPr>
            <a:xfrm>
              <a:off x="6816034" y="4103757"/>
              <a:ext cx="138353" cy="11927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2938255" y="2354400"/>
              <a:ext cx="6856697" cy="1768269"/>
              <a:chOff x="2938255" y="2349982"/>
              <a:chExt cx="6856697" cy="1768269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2191" y="2349982"/>
                <a:ext cx="5632761" cy="684766"/>
              </a:xfrm>
              <a:prstGeom prst="rect">
                <a:avLst/>
              </a:prstGeom>
            </p:spPr>
          </p:pic>
          <p:cxnSp>
            <p:nvCxnSpPr>
              <p:cNvPr id="101" name="Straight Arrow Connector 100"/>
              <p:cNvCxnSpPr/>
              <p:nvPr/>
            </p:nvCxnSpPr>
            <p:spPr>
              <a:xfrm flipH="1">
                <a:off x="2938255" y="3018321"/>
                <a:ext cx="1413567" cy="7067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flipH="1">
                <a:off x="4281142" y="3044825"/>
                <a:ext cx="238541" cy="4329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>
                <a:off x="4824413" y="3038872"/>
                <a:ext cx="1983477" cy="10793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4" name="Rectangle 103"/>
          <p:cNvSpPr/>
          <p:nvPr/>
        </p:nvSpPr>
        <p:spPr>
          <a:xfrm>
            <a:off x="7372626" y="2327965"/>
            <a:ext cx="2394226" cy="7421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6686996" y="1125688"/>
            <a:ext cx="512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1) Concentrates at a scaled and shifted mean reward;</a:t>
            </a:r>
          </a:p>
          <a:p>
            <a:r>
              <a:rPr lang="en-US" i="1" dirty="0"/>
              <a:t>2) It is an overestimation with a high probability.</a:t>
            </a: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16" y="5823709"/>
            <a:ext cx="3382628" cy="411702"/>
          </a:xfrm>
          <a:prstGeom prst="rect">
            <a:avLst/>
          </a:prstGeom>
        </p:spPr>
      </p:pic>
      <p:sp>
        <p:nvSpPr>
          <p:cNvPr id="145" name="Rectangle 144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325" y="5298520"/>
            <a:ext cx="344263" cy="292102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9264" y="5304870"/>
            <a:ext cx="476253" cy="285752"/>
          </a:xfrm>
          <a:prstGeom prst="rect">
            <a:avLst/>
          </a:prstGeom>
        </p:spPr>
      </p:pic>
      <p:cxnSp>
        <p:nvCxnSpPr>
          <p:cNvPr id="148" name="Straight Arrow Connector 147"/>
          <p:cNvCxnSpPr/>
          <p:nvPr/>
        </p:nvCxnSpPr>
        <p:spPr>
          <a:xfrm flipH="1">
            <a:off x="2319131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V="1">
            <a:off x="2319130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 rot="16200000">
            <a:off x="1457740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156" name="Group 155"/>
          <p:cNvGrpSpPr/>
          <p:nvPr/>
        </p:nvGrpSpPr>
        <p:grpSpPr>
          <a:xfrm>
            <a:off x="3774298" y="4588026"/>
            <a:ext cx="553984" cy="340667"/>
            <a:chOff x="3774298" y="4588026"/>
            <a:chExt cx="553984" cy="340667"/>
          </a:xfrm>
        </p:grpSpPr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74298" y="4588026"/>
              <a:ext cx="295673" cy="340667"/>
            </a:xfrm>
            <a:prstGeom prst="rect">
              <a:avLst/>
            </a:prstGeom>
          </p:spPr>
        </p:pic>
        <p:cxnSp>
          <p:nvCxnSpPr>
            <p:cNvPr id="164" name="Straight Connector 163"/>
            <p:cNvCxnSpPr/>
            <p:nvPr/>
          </p:nvCxnSpPr>
          <p:spPr>
            <a:xfrm>
              <a:off x="4099682" y="471635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/>
          <p:cNvGrpSpPr/>
          <p:nvPr/>
        </p:nvGrpSpPr>
        <p:grpSpPr>
          <a:xfrm>
            <a:off x="6363245" y="4469336"/>
            <a:ext cx="640389" cy="340180"/>
            <a:chOff x="6363245" y="4469336"/>
            <a:chExt cx="640389" cy="3401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3245" y="4469336"/>
              <a:ext cx="364920" cy="340180"/>
            </a:xfrm>
            <a:prstGeom prst="rect">
              <a:avLst/>
            </a:prstGeom>
          </p:spPr>
        </p:pic>
        <p:cxnSp>
          <p:nvCxnSpPr>
            <p:cNvPr id="162" name="Straight Connector 161"/>
            <p:cNvCxnSpPr/>
            <p:nvPr/>
          </p:nvCxnSpPr>
          <p:spPr>
            <a:xfrm>
              <a:off x="6775034" y="4728886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593011" y="3653183"/>
            <a:ext cx="5161817" cy="1462157"/>
            <a:chOff x="2593011" y="3653183"/>
            <a:chExt cx="5161817" cy="1462157"/>
          </a:xfrm>
        </p:grpSpPr>
        <p:grpSp>
          <p:nvGrpSpPr>
            <p:cNvPr id="16" name="Group 15"/>
            <p:cNvGrpSpPr/>
            <p:nvPr/>
          </p:nvGrpSpPr>
          <p:grpSpPr>
            <a:xfrm>
              <a:off x="3967936" y="3653183"/>
              <a:ext cx="982613" cy="1445793"/>
              <a:chOff x="3967936" y="3653183"/>
              <a:chExt cx="982613" cy="1445793"/>
            </a:xfrm>
          </p:grpSpPr>
          <p:cxnSp>
            <p:nvCxnSpPr>
              <p:cNvPr id="143" name="Straight Connector 142"/>
              <p:cNvCxnSpPr/>
              <p:nvPr/>
            </p:nvCxnSpPr>
            <p:spPr>
              <a:xfrm flipV="1">
                <a:off x="3967936" y="4371097"/>
                <a:ext cx="47266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12"/>
              <p:cNvGrpSpPr/>
              <p:nvPr/>
            </p:nvGrpSpPr>
            <p:grpSpPr>
              <a:xfrm>
                <a:off x="4066377" y="3653183"/>
                <a:ext cx="884172" cy="1445793"/>
                <a:chOff x="4066377" y="3653183"/>
                <a:chExt cx="884172" cy="1445793"/>
              </a:xfrm>
            </p:grpSpPr>
            <p:grpSp>
              <p:nvGrpSpPr>
                <p:cNvPr id="151" name="Group 150"/>
                <p:cNvGrpSpPr/>
                <p:nvPr/>
              </p:nvGrpSpPr>
              <p:grpSpPr>
                <a:xfrm>
                  <a:off x="4066377" y="3653183"/>
                  <a:ext cx="869776" cy="1445793"/>
                  <a:chOff x="5073542" y="3684104"/>
                  <a:chExt cx="869776" cy="1445793"/>
                </a:xfrm>
              </p:grpSpPr>
              <p:grpSp>
                <p:nvGrpSpPr>
                  <p:cNvPr id="171" name="Group 170"/>
                  <p:cNvGrpSpPr/>
                  <p:nvPr/>
                </p:nvGrpSpPr>
                <p:grpSpPr>
                  <a:xfrm>
                    <a:off x="5073542" y="3684104"/>
                    <a:ext cx="283845" cy="1445793"/>
                    <a:chOff x="5073542" y="3684104"/>
                    <a:chExt cx="283845" cy="1445793"/>
                  </a:xfrm>
                </p:grpSpPr>
                <p:cxnSp>
                  <p:nvCxnSpPr>
                    <p:cNvPr id="173" name="Straight Connector 172"/>
                    <p:cNvCxnSpPr/>
                    <p:nvPr/>
                  </p:nvCxnSpPr>
                  <p:spPr>
                    <a:xfrm flipV="1">
                      <a:off x="5083067" y="3698900"/>
                      <a:ext cx="27432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4" name="Straight Connector 173"/>
                    <p:cNvCxnSpPr/>
                    <p:nvPr/>
                  </p:nvCxnSpPr>
                  <p:spPr>
                    <a:xfrm>
                      <a:off x="5221357" y="3684104"/>
                      <a:ext cx="1493" cy="721341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5" name="Straight Connector 174"/>
                    <p:cNvCxnSpPr/>
                    <p:nvPr/>
                  </p:nvCxnSpPr>
                  <p:spPr>
                    <a:xfrm>
                      <a:off x="5221357" y="4408556"/>
                      <a:ext cx="1493" cy="721341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6" name="Straight Connector 175"/>
                    <p:cNvCxnSpPr/>
                    <p:nvPr/>
                  </p:nvCxnSpPr>
                  <p:spPr>
                    <a:xfrm flipV="1">
                      <a:off x="5073542" y="5120506"/>
                      <a:ext cx="27432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72" name="Picture 171"/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5281457" y="4031729"/>
                    <a:ext cx="661861" cy="25600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54" name="Picture 153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26068" y="4270957"/>
                  <a:ext cx="424481" cy="312118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" name="Group 17"/>
            <p:cNvGrpSpPr/>
            <p:nvPr/>
          </p:nvGrpSpPr>
          <p:grpSpPr>
            <a:xfrm>
              <a:off x="6657189" y="4499837"/>
              <a:ext cx="1097639" cy="606626"/>
              <a:chOff x="6657189" y="4499837"/>
              <a:chExt cx="1097639" cy="606626"/>
            </a:xfrm>
          </p:grpSpPr>
          <p:cxnSp>
            <p:nvCxnSpPr>
              <p:cNvPr id="144" name="Straight Connector 143"/>
              <p:cNvCxnSpPr/>
              <p:nvPr/>
            </p:nvCxnSpPr>
            <p:spPr>
              <a:xfrm flipV="1">
                <a:off x="6657189" y="4824561"/>
                <a:ext cx="47266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/>
              <p:cNvGrpSpPr/>
              <p:nvPr/>
            </p:nvGrpSpPr>
            <p:grpSpPr>
              <a:xfrm>
                <a:off x="6745170" y="4499837"/>
                <a:ext cx="1009658" cy="606626"/>
                <a:chOff x="6745170" y="4499837"/>
                <a:chExt cx="1009658" cy="606626"/>
              </a:xfrm>
            </p:grpSpPr>
            <p:pic>
              <p:nvPicPr>
                <p:cNvPr id="140" name="Picture 139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71107" y="4744392"/>
                  <a:ext cx="565575" cy="343385"/>
                </a:xfrm>
                <a:prstGeom prst="rect">
                  <a:avLst/>
                </a:prstGeom>
              </p:spPr>
            </p:pic>
            <p:grpSp>
              <p:nvGrpSpPr>
                <p:cNvPr id="152" name="Group 151"/>
                <p:cNvGrpSpPr/>
                <p:nvPr/>
              </p:nvGrpSpPr>
              <p:grpSpPr>
                <a:xfrm>
                  <a:off x="6745170" y="4499837"/>
                  <a:ext cx="1009658" cy="606626"/>
                  <a:chOff x="7752335" y="4530758"/>
                  <a:chExt cx="1009658" cy="606626"/>
                </a:xfrm>
              </p:grpSpPr>
              <p:grpSp>
                <p:nvGrpSpPr>
                  <p:cNvPr id="165" name="Group 164"/>
                  <p:cNvGrpSpPr/>
                  <p:nvPr/>
                </p:nvGrpSpPr>
                <p:grpSpPr>
                  <a:xfrm>
                    <a:off x="7752335" y="4583871"/>
                    <a:ext cx="284241" cy="553513"/>
                    <a:chOff x="7752335" y="4583871"/>
                    <a:chExt cx="284241" cy="553513"/>
                  </a:xfrm>
                </p:grpSpPr>
                <p:cxnSp>
                  <p:nvCxnSpPr>
                    <p:cNvPr id="170" name="Straight Connector 169"/>
                    <p:cNvCxnSpPr/>
                    <p:nvPr/>
                  </p:nvCxnSpPr>
                  <p:spPr>
                    <a:xfrm flipV="1">
                      <a:off x="7752335" y="4589303"/>
                      <a:ext cx="27432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7" name="Straight Connector 166"/>
                    <p:cNvCxnSpPr/>
                    <p:nvPr/>
                  </p:nvCxnSpPr>
                  <p:spPr>
                    <a:xfrm>
                      <a:off x="7896121" y="4583871"/>
                      <a:ext cx="1" cy="271463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Straight Connector 167"/>
                    <p:cNvCxnSpPr/>
                    <p:nvPr/>
                  </p:nvCxnSpPr>
                  <p:spPr>
                    <a:xfrm flipH="1">
                      <a:off x="7892550" y="4863064"/>
                      <a:ext cx="2175" cy="27432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Straight Connector 168"/>
                    <p:cNvCxnSpPr/>
                    <p:nvPr/>
                  </p:nvCxnSpPr>
                  <p:spPr>
                    <a:xfrm flipV="1">
                      <a:off x="7762256" y="5129449"/>
                      <a:ext cx="27432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66" name="Picture 165"/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8066965" y="4530758"/>
                    <a:ext cx="695028" cy="245304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2" name="Group 11"/>
            <p:cNvGrpSpPr/>
            <p:nvPr/>
          </p:nvGrpSpPr>
          <p:grpSpPr>
            <a:xfrm>
              <a:off x="2593011" y="3953566"/>
              <a:ext cx="989496" cy="1161774"/>
              <a:chOff x="2593009" y="3953566"/>
              <a:chExt cx="989496" cy="1161774"/>
            </a:xfrm>
          </p:grpSpPr>
          <p:pic>
            <p:nvPicPr>
              <p:cNvPr id="153" name="Picture 152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20677" y="4391371"/>
                <a:ext cx="461828" cy="344745"/>
              </a:xfrm>
              <a:prstGeom prst="rect">
                <a:avLst/>
              </a:prstGeom>
            </p:spPr>
          </p:pic>
          <p:grpSp>
            <p:nvGrpSpPr>
              <p:cNvPr id="6" name="Group 5"/>
              <p:cNvGrpSpPr/>
              <p:nvPr/>
            </p:nvGrpSpPr>
            <p:grpSpPr>
              <a:xfrm>
                <a:off x="2593009" y="3953566"/>
                <a:ext cx="938769" cy="1161774"/>
                <a:chOff x="2593009" y="3953566"/>
                <a:chExt cx="938769" cy="1161774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 flipV="1">
                  <a:off x="2593009" y="4532244"/>
                  <a:ext cx="472661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77" name="Picture 176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58053" y="4125705"/>
                  <a:ext cx="673725" cy="259600"/>
                </a:xfrm>
                <a:prstGeom prst="rect">
                  <a:avLst/>
                </a:prstGeom>
              </p:spPr>
            </p:pic>
            <p:grpSp>
              <p:nvGrpSpPr>
                <p:cNvPr id="178" name="Group 177"/>
                <p:cNvGrpSpPr/>
                <p:nvPr/>
              </p:nvGrpSpPr>
              <p:grpSpPr>
                <a:xfrm>
                  <a:off x="2690191" y="3953566"/>
                  <a:ext cx="283155" cy="1161774"/>
                  <a:chOff x="3697356" y="3984487"/>
                  <a:chExt cx="283155" cy="1161774"/>
                </a:xfrm>
              </p:grpSpPr>
              <p:cxnSp>
                <p:nvCxnSpPr>
                  <p:cNvPr id="179" name="Straight Connector 178"/>
                  <p:cNvCxnSpPr/>
                  <p:nvPr/>
                </p:nvCxnSpPr>
                <p:spPr>
                  <a:xfrm flipV="1">
                    <a:off x="3706191" y="3988904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0" name="Straight Connector 179"/>
                  <p:cNvCxnSpPr/>
                  <p:nvPr/>
                </p:nvCxnSpPr>
                <p:spPr>
                  <a:xfrm flipH="1">
                    <a:off x="3838109" y="3984487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Straight Connector 180"/>
                  <p:cNvCxnSpPr/>
                  <p:nvPr/>
                </p:nvCxnSpPr>
                <p:spPr>
                  <a:xfrm flipH="1">
                    <a:off x="3840145" y="4559748"/>
                    <a:ext cx="604" cy="579972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Straight Connector 181"/>
                  <p:cNvCxnSpPr/>
                  <p:nvPr/>
                </p:nvCxnSpPr>
                <p:spPr>
                  <a:xfrm flipV="1">
                    <a:off x="3697356" y="5146261"/>
                    <a:ext cx="274320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58" name="Group 157"/>
          <p:cNvGrpSpPr/>
          <p:nvPr/>
        </p:nvGrpSpPr>
        <p:grpSpPr>
          <a:xfrm>
            <a:off x="2411896" y="4042395"/>
            <a:ext cx="528982" cy="352286"/>
            <a:chOff x="2411896" y="4042395"/>
            <a:chExt cx="528982" cy="352286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2712278" y="409933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11896" y="4042395"/>
              <a:ext cx="272523" cy="352286"/>
            </a:xfrm>
            <a:prstGeom prst="rect">
              <a:avLst/>
            </a:prstGeom>
          </p:spPr>
        </p:pic>
      </p:grpSp>
      <p:grpSp>
        <p:nvGrpSpPr>
          <p:cNvPr id="183" name="Group 182"/>
          <p:cNvGrpSpPr/>
          <p:nvPr/>
        </p:nvGrpSpPr>
        <p:grpSpPr>
          <a:xfrm>
            <a:off x="3401392" y="3101010"/>
            <a:ext cx="3902269" cy="1329322"/>
            <a:chOff x="3401392" y="3101010"/>
            <a:chExt cx="3902269" cy="1329322"/>
          </a:xfrm>
        </p:grpSpPr>
        <p:cxnSp>
          <p:nvCxnSpPr>
            <p:cNvPr id="184" name="Straight Arrow Connector 183"/>
            <p:cNvCxnSpPr/>
            <p:nvPr/>
          </p:nvCxnSpPr>
          <p:spPr>
            <a:xfrm flipH="1">
              <a:off x="3401392" y="3609009"/>
              <a:ext cx="2438401" cy="47707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/>
            <p:nvPr/>
          </p:nvCxnSpPr>
          <p:spPr>
            <a:xfrm flipH="1">
              <a:off x="4951899" y="3644349"/>
              <a:ext cx="1055753" cy="51241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Arrow Connector 185"/>
            <p:cNvCxnSpPr/>
            <p:nvPr/>
          </p:nvCxnSpPr>
          <p:spPr>
            <a:xfrm>
              <a:off x="6126922" y="3662018"/>
              <a:ext cx="1136763" cy="7683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424557" y="3101010"/>
              <a:ext cx="1879104" cy="484508"/>
            </a:xfrm>
            <a:prstGeom prst="rect">
              <a:avLst/>
            </a:prstGeom>
          </p:spPr>
        </p:pic>
      </p:grpSp>
      <p:sp>
        <p:nvSpPr>
          <p:cNvPr id="95" name="Oval 94"/>
          <p:cNvSpPr/>
          <p:nvPr/>
        </p:nvSpPr>
        <p:spPr>
          <a:xfrm>
            <a:off x="4150139" y="360631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2770703" y="3894449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836558" y="4497977"/>
            <a:ext cx="119269" cy="11926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3569252" y="2479440"/>
            <a:ext cx="3827796" cy="2283060"/>
            <a:chOff x="3569252" y="2479440"/>
            <a:chExt cx="3827796" cy="2283060"/>
          </a:xfrm>
        </p:grpSpPr>
        <p:cxnSp>
          <p:nvCxnSpPr>
            <p:cNvPr id="84" name="Straight Arrow Connector 83"/>
            <p:cNvCxnSpPr/>
            <p:nvPr/>
          </p:nvCxnSpPr>
          <p:spPr>
            <a:xfrm flipH="1">
              <a:off x="3569252" y="2990574"/>
              <a:ext cx="817219" cy="14179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157111" y="2479440"/>
              <a:ext cx="3239937" cy="549763"/>
            </a:xfrm>
            <a:prstGeom prst="rect">
              <a:avLst/>
            </a:prstGeom>
          </p:spPr>
        </p:pic>
        <p:cxnSp>
          <p:nvCxnSpPr>
            <p:cNvPr id="85" name="Straight Arrow Connector 84"/>
            <p:cNvCxnSpPr>
              <a:endCxn id="154" idx="0"/>
            </p:cNvCxnSpPr>
            <p:nvPr/>
          </p:nvCxnSpPr>
          <p:spPr>
            <a:xfrm>
              <a:off x="4580835" y="3056835"/>
              <a:ext cx="157474" cy="12141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4810539" y="3039165"/>
              <a:ext cx="2348451" cy="172333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" name="Picture 10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48364" y="5369309"/>
            <a:ext cx="333688" cy="253499"/>
          </a:xfrm>
          <a:prstGeom prst="rect">
            <a:avLst/>
          </a:prstGeom>
        </p:spPr>
      </p:pic>
      <p:grpSp>
        <p:nvGrpSpPr>
          <p:cNvPr id="110" name="Group 109"/>
          <p:cNvGrpSpPr/>
          <p:nvPr/>
        </p:nvGrpSpPr>
        <p:grpSpPr>
          <a:xfrm>
            <a:off x="7459111" y="3101839"/>
            <a:ext cx="3829877" cy="395835"/>
            <a:chOff x="8004314" y="3609010"/>
            <a:chExt cx="3829877" cy="395835"/>
          </a:xfrm>
        </p:grpSpPr>
        <p:sp>
          <p:nvSpPr>
            <p:cNvPr id="111" name="TextBox 110"/>
            <p:cNvSpPr txBox="1"/>
            <p:nvPr/>
          </p:nvSpPr>
          <p:spPr>
            <a:xfrm>
              <a:off x="8335617" y="3635513"/>
              <a:ext cx="3498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Encourage underestimated arms</a:t>
              </a:r>
            </a:p>
          </p:txBody>
        </p:sp>
        <p:cxnSp>
          <p:nvCxnSpPr>
            <p:cNvPr id="112" name="Straight Arrow Connector 111"/>
            <p:cNvCxnSpPr>
              <a:stCxn id="111" idx="1"/>
            </p:cNvCxnSpPr>
            <p:nvPr/>
          </p:nvCxnSpPr>
          <p:spPr>
            <a:xfrm flipH="1" flipV="1">
              <a:off x="8004314" y="3609010"/>
              <a:ext cx="331303" cy="2111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29612" y="4529136"/>
            <a:ext cx="2967051" cy="384755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D461BC-4F58-FF63-C0EA-5EEB67A2D8AA}"/>
              </a:ext>
            </a:extLst>
          </p:cNvPr>
          <p:cNvGrpSpPr/>
          <p:nvPr/>
        </p:nvGrpSpPr>
        <p:grpSpPr>
          <a:xfrm>
            <a:off x="1955751" y="3237137"/>
            <a:ext cx="4962076" cy="2363494"/>
            <a:chOff x="1955751" y="3237137"/>
            <a:chExt cx="4962076" cy="2363494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04D644A-EC8D-806A-C895-64353F53A912}"/>
                </a:ext>
              </a:extLst>
            </p:cNvPr>
            <p:cNvSpPr/>
            <p:nvPr/>
          </p:nvSpPr>
          <p:spPr>
            <a:xfrm rot="16200000">
              <a:off x="1358879" y="4089303"/>
              <a:ext cx="2108200" cy="914455"/>
            </a:xfrm>
            <a:custGeom>
              <a:avLst/>
              <a:gdLst>
                <a:gd name="connsiteX0" fmla="*/ 0 w 2108200"/>
                <a:gd name="connsiteY0" fmla="*/ 889055 h 914455"/>
                <a:gd name="connsiteX1" fmla="*/ 622300 w 2108200"/>
                <a:gd name="connsiteY1" fmla="*/ 685855 h 914455"/>
                <a:gd name="connsiteX2" fmla="*/ 1117600 w 2108200"/>
                <a:gd name="connsiteY2" fmla="*/ 55 h 914455"/>
                <a:gd name="connsiteX3" fmla="*/ 1485900 w 2108200"/>
                <a:gd name="connsiteY3" fmla="*/ 723955 h 914455"/>
                <a:gd name="connsiteX4" fmla="*/ 2108200 w 2108200"/>
                <a:gd name="connsiteY4" fmla="*/ 914455 h 91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8200" h="914455">
                  <a:moveTo>
                    <a:pt x="0" y="889055"/>
                  </a:moveTo>
                  <a:cubicBezTo>
                    <a:pt x="218016" y="861538"/>
                    <a:pt x="436033" y="834022"/>
                    <a:pt x="622300" y="685855"/>
                  </a:cubicBezTo>
                  <a:cubicBezTo>
                    <a:pt x="808567" y="537688"/>
                    <a:pt x="973667" y="-6295"/>
                    <a:pt x="1117600" y="55"/>
                  </a:cubicBezTo>
                  <a:cubicBezTo>
                    <a:pt x="1261533" y="6405"/>
                    <a:pt x="1320800" y="571555"/>
                    <a:pt x="1485900" y="723955"/>
                  </a:cubicBezTo>
                  <a:cubicBezTo>
                    <a:pt x="1651000" y="876355"/>
                    <a:pt x="1879600" y="895405"/>
                    <a:pt x="2108200" y="91445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6A287F1-4C28-5359-899B-70615F2E6252}"/>
                </a:ext>
              </a:extLst>
            </p:cNvPr>
            <p:cNvSpPr/>
            <p:nvPr/>
          </p:nvSpPr>
          <p:spPr>
            <a:xfrm rot="16200000">
              <a:off x="2764835" y="4072629"/>
              <a:ext cx="2293317" cy="622334"/>
            </a:xfrm>
            <a:custGeom>
              <a:avLst/>
              <a:gdLst>
                <a:gd name="connsiteX0" fmla="*/ 0 w 1371600"/>
                <a:gd name="connsiteY0" fmla="*/ 596934 h 622334"/>
                <a:gd name="connsiteX1" fmla="*/ 457200 w 1371600"/>
                <a:gd name="connsiteY1" fmla="*/ 482634 h 622334"/>
                <a:gd name="connsiteX2" fmla="*/ 723900 w 1371600"/>
                <a:gd name="connsiteY2" fmla="*/ 34 h 622334"/>
                <a:gd name="connsiteX3" fmla="*/ 939800 w 1371600"/>
                <a:gd name="connsiteY3" fmla="*/ 508034 h 622334"/>
                <a:gd name="connsiteX4" fmla="*/ 1371600 w 1371600"/>
                <a:gd name="connsiteY4" fmla="*/ 622334 h 622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600" h="622334">
                  <a:moveTo>
                    <a:pt x="0" y="596934"/>
                  </a:moveTo>
                  <a:cubicBezTo>
                    <a:pt x="168275" y="589525"/>
                    <a:pt x="336550" y="582117"/>
                    <a:pt x="457200" y="482634"/>
                  </a:cubicBezTo>
                  <a:cubicBezTo>
                    <a:pt x="577850" y="383151"/>
                    <a:pt x="643467" y="-4199"/>
                    <a:pt x="723900" y="34"/>
                  </a:cubicBezTo>
                  <a:cubicBezTo>
                    <a:pt x="804333" y="4267"/>
                    <a:pt x="831850" y="404317"/>
                    <a:pt x="939800" y="508034"/>
                  </a:cubicBezTo>
                  <a:cubicBezTo>
                    <a:pt x="1047750" y="611751"/>
                    <a:pt x="1209675" y="617042"/>
                    <a:pt x="1371600" y="622334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6DF5815-4537-538D-C2EF-ACD27151DC8E}"/>
                </a:ext>
              </a:extLst>
            </p:cNvPr>
            <p:cNvSpPr/>
            <p:nvPr/>
          </p:nvSpPr>
          <p:spPr>
            <a:xfrm rot="16200000">
              <a:off x="6132259" y="4583962"/>
              <a:ext cx="1075732" cy="495405"/>
            </a:xfrm>
            <a:custGeom>
              <a:avLst/>
              <a:gdLst>
                <a:gd name="connsiteX0" fmla="*/ 0 w 673100"/>
                <a:gd name="connsiteY0" fmla="*/ 482705 h 495405"/>
                <a:gd name="connsiteX1" fmla="*/ 215900 w 673100"/>
                <a:gd name="connsiteY1" fmla="*/ 355705 h 495405"/>
                <a:gd name="connsiteX2" fmla="*/ 330200 w 673100"/>
                <a:gd name="connsiteY2" fmla="*/ 105 h 495405"/>
                <a:gd name="connsiteX3" fmla="*/ 457200 w 673100"/>
                <a:gd name="connsiteY3" fmla="*/ 393805 h 495405"/>
                <a:gd name="connsiteX4" fmla="*/ 673100 w 673100"/>
                <a:gd name="connsiteY4" fmla="*/ 495405 h 495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100" h="495405">
                  <a:moveTo>
                    <a:pt x="0" y="482705"/>
                  </a:moveTo>
                  <a:cubicBezTo>
                    <a:pt x="80433" y="459421"/>
                    <a:pt x="160867" y="436138"/>
                    <a:pt x="215900" y="355705"/>
                  </a:cubicBezTo>
                  <a:cubicBezTo>
                    <a:pt x="270933" y="275272"/>
                    <a:pt x="289983" y="-6245"/>
                    <a:pt x="330200" y="105"/>
                  </a:cubicBezTo>
                  <a:cubicBezTo>
                    <a:pt x="370417" y="6455"/>
                    <a:pt x="400050" y="311255"/>
                    <a:pt x="457200" y="393805"/>
                  </a:cubicBezTo>
                  <a:cubicBezTo>
                    <a:pt x="514350" y="476355"/>
                    <a:pt x="593725" y="485880"/>
                    <a:pt x="673100" y="49540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66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4" grpId="0" animBg="1"/>
      <p:bldP spid="105" grpId="0"/>
      <p:bldP spid="95" grpId="0" animBg="1"/>
      <p:bldP spid="98" grpId="0" animBg="1"/>
      <p:bldP spid="9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4" y="2539859"/>
            <a:ext cx="1445728" cy="402123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191" y="2354400"/>
            <a:ext cx="5632761" cy="684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Perturbation-based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Perturbed history exploration [KSGB19b]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With a linear model?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38</a:t>
            </a:fld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16" y="5823709"/>
            <a:ext cx="3382628" cy="411702"/>
          </a:xfrm>
          <a:prstGeom prst="rect">
            <a:avLst/>
          </a:prstGeom>
        </p:spPr>
      </p:pic>
      <p:sp>
        <p:nvSpPr>
          <p:cNvPr id="145" name="Rectangle 144"/>
          <p:cNvSpPr/>
          <p:nvPr/>
        </p:nvSpPr>
        <p:spPr>
          <a:xfrm>
            <a:off x="5449253" y="441494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325" y="5298520"/>
            <a:ext cx="344263" cy="292102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9264" y="5304870"/>
            <a:ext cx="476253" cy="285752"/>
          </a:xfrm>
          <a:prstGeom prst="rect">
            <a:avLst/>
          </a:prstGeom>
        </p:spPr>
      </p:pic>
      <p:cxnSp>
        <p:nvCxnSpPr>
          <p:cNvPr id="148" name="Straight Arrow Connector 147"/>
          <p:cNvCxnSpPr/>
          <p:nvPr/>
        </p:nvCxnSpPr>
        <p:spPr>
          <a:xfrm flipH="1">
            <a:off x="2319131" y="3639931"/>
            <a:ext cx="0" cy="157700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V="1">
            <a:off x="2319130" y="5203688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 rot="16200000">
            <a:off x="1457740" y="3657602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156" name="Group 155"/>
          <p:cNvGrpSpPr/>
          <p:nvPr/>
        </p:nvGrpSpPr>
        <p:grpSpPr>
          <a:xfrm>
            <a:off x="3774298" y="4588026"/>
            <a:ext cx="553984" cy="340667"/>
            <a:chOff x="3774298" y="4588026"/>
            <a:chExt cx="553984" cy="340667"/>
          </a:xfrm>
        </p:grpSpPr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74298" y="4588026"/>
              <a:ext cx="295673" cy="340667"/>
            </a:xfrm>
            <a:prstGeom prst="rect">
              <a:avLst/>
            </a:prstGeom>
          </p:spPr>
        </p:pic>
        <p:cxnSp>
          <p:nvCxnSpPr>
            <p:cNvPr id="164" name="Straight Connector 163"/>
            <p:cNvCxnSpPr/>
            <p:nvPr/>
          </p:nvCxnSpPr>
          <p:spPr>
            <a:xfrm>
              <a:off x="4099682" y="471635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/>
          <p:cNvGrpSpPr/>
          <p:nvPr/>
        </p:nvGrpSpPr>
        <p:grpSpPr>
          <a:xfrm>
            <a:off x="6363245" y="4469336"/>
            <a:ext cx="640389" cy="340180"/>
            <a:chOff x="6363245" y="4469336"/>
            <a:chExt cx="640389" cy="34018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3245" y="4469336"/>
              <a:ext cx="364920" cy="340180"/>
            </a:xfrm>
            <a:prstGeom prst="rect">
              <a:avLst/>
            </a:prstGeom>
          </p:spPr>
        </p:pic>
        <p:cxnSp>
          <p:nvCxnSpPr>
            <p:cNvPr id="162" name="Straight Connector 161"/>
            <p:cNvCxnSpPr/>
            <p:nvPr/>
          </p:nvCxnSpPr>
          <p:spPr>
            <a:xfrm>
              <a:off x="6775034" y="4728886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Group 157"/>
          <p:cNvGrpSpPr/>
          <p:nvPr/>
        </p:nvGrpSpPr>
        <p:grpSpPr>
          <a:xfrm>
            <a:off x="2411896" y="4042395"/>
            <a:ext cx="528982" cy="352286"/>
            <a:chOff x="2411896" y="4042395"/>
            <a:chExt cx="528982" cy="352286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2712278" y="4099339"/>
              <a:ext cx="228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1896" y="4042395"/>
              <a:ext cx="272523" cy="352286"/>
            </a:xfrm>
            <a:prstGeom prst="rect">
              <a:avLst/>
            </a:prstGeom>
          </p:spPr>
        </p:pic>
      </p:grpSp>
      <p:sp>
        <p:nvSpPr>
          <p:cNvPr id="87" name="Isosceles Triangle 86"/>
          <p:cNvSpPr/>
          <p:nvPr/>
        </p:nvSpPr>
        <p:spPr>
          <a:xfrm>
            <a:off x="2774121" y="3706192"/>
            <a:ext cx="138353" cy="11927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>
            <a:off x="4147929" y="3423479"/>
            <a:ext cx="138353" cy="11927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/>
          <p:cNvSpPr/>
          <p:nvPr/>
        </p:nvSpPr>
        <p:spPr>
          <a:xfrm>
            <a:off x="6816034" y="4103757"/>
            <a:ext cx="138353" cy="11927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2938255" y="3022739"/>
            <a:ext cx="1413567" cy="7067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flipH="1">
            <a:off x="4281142" y="3049243"/>
            <a:ext cx="238541" cy="4329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4824413" y="3043290"/>
            <a:ext cx="1983477" cy="107937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7416800" y="3467652"/>
            <a:ext cx="4638259" cy="1488661"/>
            <a:chOff x="7416800" y="3467652"/>
            <a:chExt cx="4638259" cy="1488661"/>
          </a:xfrm>
        </p:grpSpPr>
        <p:sp>
          <p:nvSpPr>
            <p:cNvPr id="115" name="Rectangle 114"/>
            <p:cNvSpPr/>
            <p:nvPr/>
          </p:nvSpPr>
          <p:spPr>
            <a:xfrm>
              <a:off x="7438884" y="3494157"/>
              <a:ext cx="4616175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00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416800" y="3467652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10031" y="3763128"/>
              <a:ext cx="3444346" cy="43320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459" y="4179501"/>
              <a:ext cx="4438594" cy="41900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51870" y="4597787"/>
              <a:ext cx="1198937" cy="316700"/>
            </a:xfrm>
            <a:prstGeom prst="rect">
              <a:avLst/>
            </a:prstGeom>
          </p:spPr>
        </p:pic>
      </p:grpSp>
      <p:pic>
        <p:nvPicPr>
          <p:cNvPr id="117" name="Picture 1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8364" y="5369309"/>
            <a:ext cx="333688" cy="253499"/>
          </a:xfrm>
          <a:prstGeom prst="rect">
            <a:avLst/>
          </a:prstGeom>
        </p:spPr>
      </p:pic>
      <p:grpSp>
        <p:nvGrpSpPr>
          <p:cNvPr id="118" name="Group 117"/>
          <p:cNvGrpSpPr/>
          <p:nvPr/>
        </p:nvGrpSpPr>
        <p:grpSpPr>
          <a:xfrm>
            <a:off x="2613283" y="5337723"/>
            <a:ext cx="4573812" cy="282316"/>
            <a:chOff x="2617701" y="5342140"/>
            <a:chExt cx="4573812" cy="282316"/>
          </a:xfrm>
        </p:grpSpPr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17701" y="5342140"/>
              <a:ext cx="456689" cy="282316"/>
            </a:xfrm>
            <a:prstGeom prst="rect">
              <a:avLst/>
            </a:prstGeom>
          </p:spPr>
        </p:pic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059424" y="5350443"/>
              <a:ext cx="448386" cy="274013"/>
            </a:xfrm>
            <a:prstGeom prst="rect">
              <a:avLst/>
            </a:prstGeom>
          </p:spPr>
        </p:pic>
        <p:pic>
          <p:nvPicPr>
            <p:cNvPr id="121" name="Picture 12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718217" y="5350443"/>
              <a:ext cx="473296" cy="274013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9652000" y="4594087"/>
            <a:ext cx="2540000" cy="378167"/>
            <a:chOff x="9652000" y="4594087"/>
            <a:chExt cx="2540000" cy="378167"/>
          </a:xfrm>
        </p:grpSpPr>
        <p:cxnSp>
          <p:nvCxnSpPr>
            <p:cNvPr id="22" name="Straight Connector 21"/>
            <p:cNvCxnSpPr>
              <a:stCxn id="11" idx="2"/>
            </p:cNvCxnSpPr>
            <p:nvPr/>
          </p:nvCxnSpPr>
          <p:spPr>
            <a:xfrm flipV="1">
              <a:off x="9764756" y="4594087"/>
              <a:ext cx="173813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652000" y="4602922"/>
              <a:ext cx="254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Added reward variance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686996" y="1125688"/>
            <a:ext cx="512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1) Concentrates at a scaled and shifted mean reward;</a:t>
            </a:r>
          </a:p>
          <a:p>
            <a:r>
              <a:rPr lang="en-US" i="1" dirty="0"/>
              <a:t>2) It is an overestimation with a high probability.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67738" y="5472111"/>
            <a:ext cx="2714638" cy="34730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FAC84A-212A-F924-3C50-4FB0F34FB476}"/>
              </a:ext>
            </a:extLst>
          </p:cNvPr>
          <p:cNvGrpSpPr/>
          <p:nvPr/>
        </p:nvGrpSpPr>
        <p:grpSpPr>
          <a:xfrm>
            <a:off x="1955751" y="3237137"/>
            <a:ext cx="4962076" cy="2363494"/>
            <a:chOff x="1955751" y="3237137"/>
            <a:chExt cx="4962076" cy="236349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5293850-6D82-0ED3-09B4-DB7AC8AA930B}"/>
                </a:ext>
              </a:extLst>
            </p:cNvPr>
            <p:cNvSpPr/>
            <p:nvPr/>
          </p:nvSpPr>
          <p:spPr>
            <a:xfrm rot="16200000">
              <a:off x="1358879" y="4089303"/>
              <a:ext cx="2108200" cy="914455"/>
            </a:xfrm>
            <a:custGeom>
              <a:avLst/>
              <a:gdLst>
                <a:gd name="connsiteX0" fmla="*/ 0 w 2108200"/>
                <a:gd name="connsiteY0" fmla="*/ 889055 h 914455"/>
                <a:gd name="connsiteX1" fmla="*/ 622300 w 2108200"/>
                <a:gd name="connsiteY1" fmla="*/ 685855 h 914455"/>
                <a:gd name="connsiteX2" fmla="*/ 1117600 w 2108200"/>
                <a:gd name="connsiteY2" fmla="*/ 55 h 914455"/>
                <a:gd name="connsiteX3" fmla="*/ 1485900 w 2108200"/>
                <a:gd name="connsiteY3" fmla="*/ 723955 h 914455"/>
                <a:gd name="connsiteX4" fmla="*/ 2108200 w 2108200"/>
                <a:gd name="connsiteY4" fmla="*/ 914455 h 914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8200" h="914455">
                  <a:moveTo>
                    <a:pt x="0" y="889055"/>
                  </a:moveTo>
                  <a:cubicBezTo>
                    <a:pt x="218016" y="861538"/>
                    <a:pt x="436033" y="834022"/>
                    <a:pt x="622300" y="685855"/>
                  </a:cubicBezTo>
                  <a:cubicBezTo>
                    <a:pt x="808567" y="537688"/>
                    <a:pt x="973667" y="-6295"/>
                    <a:pt x="1117600" y="55"/>
                  </a:cubicBezTo>
                  <a:cubicBezTo>
                    <a:pt x="1261533" y="6405"/>
                    <a:pt x="1320800" y="571555"/>
                    <a:pt x="1485900" y="723955"/>
                  </a:cubicBezTo>
                  <a:cubicBezTo>
                    <a:pt x="1651000" y="876355"/>
                    <a:pt x="1879600" y="895405"/>
                    <a:pt x="2108200" y="91445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D29688D-D8E7-25C4-7347-DDFA55395399}"/>
                </a:ext>
              </a:extLst>
            </p:cNvPr>
            <p:cNvSpPr/>
            <p:nvPr/>
          </p:nvSpPr>
          <p:spPr>
            <a:xfrm rot="16200000">
              <a:off x="2764835" y="4072629"/>
              <a:ext cx="2293317" cy="622334"/>
            </a:xfrm>
            <a:custGeom>
              <a:avLst/>
              <a:gdLst>
                <a:gd name="connsiteX0" fmla="*/ 0 w 1371600"/>
                <a:gd name="connsiteY0" fmla="*/ 596934 h 622334"/>
                <a:gd name="connsiteX1" fmla="*/ 457200 w 1371600"/>
                <a:gd name="connsiteY1" fmla="*/ 482634 h 622334"/>
                <a:gd name="connsiteX2" fmla="*/ 723900 w 1371600"/>
                <a:gd name="connsiteY2" fmla="*/ 34 h 622334"/>
                <a:gd name="connsiteX3" fmla="*/ 939800 w 1371600"/>
                <a:gd name="connsiteY3" fmla="*/ 508034 h 622334"/>
                <a:gd name="connsiteX4" fmla="*/ 1371600 w 1371600"/>
                <a:gd name="connsiteY4" fmla="*/ 622334 h 622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600" h="622334">
                  <a:moveTo>
                    <a:pt x="0" y="596934"/>
                  </a:moveTo>
                  <a:cubicBezTo>
                    <a:pt x="168275" y="589525"/>
                    <a:pt x="336550" y="582117"/>
                    <a:pt x="457200" y="482634"/>
                  </a:cubicBezTo>
                  <a:cubicBezTo>
                    <a:pt x="577850" y="383151"/>
                    <a:pt x="643467" y="-4199"/>
                    <a:pt x="723900" y="34"/>
                  </a:cubicBezTo>
                  <a:cubicBezTo>
                    <a:pt x="804333" y="4267"/>
                    <a:pt x="831850" y="404317"/>
                    <a:pt x="939800" y="508034"/>
                  </a:cubicBezTo>
                  <a:cubicBezTo>
                    <a:pt x="1047750" y="611751"/>
                    <a:pt x="1209675" y="617042"/>
                    <a:pt x="1371600" y="622334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F32845D-F627-9A8F-F3C7-A23174E9ECDD}"/>
                </a:ext>
              </a:extLst>
            </p:cNvPr>
            <p:cNvSpPr/>
            <p:nvPr/>
          </p:nvSpPr>
          <p:spPr>
            <a:xfrm rot="16200000">
              <a:off x="6132259" y="4583962"/>
              <a:ext cx="1075732" cy="495405"/>
            </a:xfrm>
            <a:custGeom>
              <a:avLst/>
              <a:gdLst>
                <a:gd name="connsiteX0" fmla="*/ 0 w 673100"/>
                <a:gd name="connsiteY0" fmla="*/ 482705 h 495405"/>
                <a:gd name="connsiteX1" fmla="*/ 215900 w 673100"/>
                <a:gd name="connsiteY1" fmla="*/ 355705 h 495405"/>
                <a:gd name="connsiteX2" fmla="*/ 330200 w 673100"/>
                <a:gd name="connsiteY2" fmla="*/ 105 h 495405"/>
                <a:gd name="connsiteX3" fmla="*/ 457200 w 673100"/>
                <a:gd name="connsiteY3" fmla="*/ 393805 h 495405"/>
                <a:gd name="connsiteX4" fmla="*/ 673100 w 673100"/>
                <a:gd name="connsiteY4" fmla="*/ 495405 h 495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100" h="495405">
                  <a:moveTo>
                    <a:pt x="0" y="482705"/>
                  </a:moveTo>
                  <a:cubicBezTo>
                    <a:pt x="80433" y="459421"/>
                    <a:pt x="160867" y="436138"/>
                    <a:pt x="215900" y="355705"/>
                  </a:cubicBezTo>
                  <a:cubicBezTo>
                    <a:pt x="270933" y="275272"/>
                    <a:pt x="289983" y="-6245"/>
                    <a:pt x="330200" y="105"/>
                  </a:cubicBezTo>
                  <a:cubicBezTo>
                    <a:pt x="370417" y="6455"/>
                    <a:pt x="400050" y="311255"/>
                    <a:pt x="457200" y="393805"/>
                  </a:cubicBezTo>
                  <a:cubicBezTo>
                    <a:pt x="514350" y="476355"/>
                    <a:pt x="593725" y="485880"/>
                    <a:pt x="673100" y="495405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024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bandit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Collaborative bandits</a:t>
            </a:r>
          </a:p>
          <a:p>
            <a:r>
              <a:rPr lang="en-US" dirty="0"/>
              <a:t>Non-stationary bandits</a:t>
            </a:r>
          </a:p>
          <a:p>
            <a:r>
              <a:rPr lang="en-US" dirty="0"/>
              <a:t>Fair bandit learning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03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8840-EB81-0399-5518-8F51F571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design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5C82B-1C01-FDA1-D013-7623D8F04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formulate the problem of recommendation as a bandit problem?</a:t>
            </a:r>
          </a:p>
          <a:p>
            <a:pPr lvl="1"/>
            <a:r>
              <a:rPr lang="en-US" dirty="0"/>
              <a:t>Setting: recommending K items to N users</a:t>
            </a:r>
          </a:p>
          <a:p>
            <a:pPr lvl="1"/>
            <a:r>
              <a:rPr lang="en-US" dirty="0"/>
              <a:t>What are the arms?</a:t>
            </a:r>
          </a:p>
          <a:p>
            <a:pPr lvl="1"/>
            <a:r>
              <a:rPr lang="en-US" dirty="0"/>
              <a:t>What’s the reward?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C973F-86FA-57DE-CBC8-87ABEFDE6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9BE2F-324A-476E-D5B6-4CC82B4A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053A5-A133-0A38-841D-C6B654AD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92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13160-240F-480B-8DA6-620A261F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bandit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DB43FF-96EF-4222-8562-9F679DB439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88173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b="0" dirty="0"/>
                  <a:t> users, each user has his/her own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b="0" dirty="0"/>
              </a:p>
              <a:p>
                <a:pPr lvl="1"/>
                <a:r>
                  <a:rPr lang="en-US" sz="2400" dirty="0"/>
                  <a:t>Build independent LinUCB for each user?</a:t>
                </a:r>
                <a:endParaRPr lang="en-US" sz="2400" b="0" dirty="0"/>
              </a:p>
              <a:p>
                <a:pPr lvl="1"/>
                <a:r>
                  <a:rPr lang="en-US" sz="2400" dirty="0"/>
                  <a:t>Cold start challenge in personalized systems</a:t>
                </a:r>
              </a:p>
              <a:p>
                <a:pPr lvl="1"/>
                <a:r>
                  <a:rPr lang="en-US" sz="2400" dirty="0"/>
                  <a:t>Users are not independent</a:t>
                </a:r>
              </a:p>
              <a:p>
                <a:r>
                  <a:rPr lang="en-US" sz="2800" dirty="0"/>
                  <a:t>Leverage user dependency for efficient exploration</a:t>
                </a:r>
              </a:p>
              <a:p>
                <a:pPr lvl="1"/>
                <a:r>
                  <a:rPr lang="en-US" sz="2400" dirty="0"/>
                  <a:t>Use existing user dependency information</a:t>
                </a:r>
              </a:p>
              <a:p>
                <a:pPr lvl="1"/>
                <a:r>
                  <a:rPr lang="en-US" sz="2400" dirty="0"/>
                  <a:t>Discover dependency online (via clustering)</a:t>
                </a:r>
              </a:p>
              <a:p>
                <a:pPr lvl="1"/>
                <a:endParaRPr lang="en-US" sz="2400" dirty="0"/>
              </a:p>
              <a:p>
                <a:pPr lvl="1"/>
                <a:endParaRPr lang="en-US" sz="20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DB43FF-96EF-4222-8562-9F679DB439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881730" cy="4351338"/>
              </a:xfrm>
              <a:blipFill>
                <a:blip r:embed="rId2"/>
                <a:stretch>
                  <a:fillRect l="-139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BE5FC7-3DC3-4833-A0C3-7534E95E3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54FB7D-2868-4F50-9ABC-12E4376E4F65}"/>
              </a:ext>
            </a:extLst>
          </p:cNvPr>
          <p:cNvGrpSpPr/>
          <p:nvPr/>
        </p:nvGrpSpPr>
        <p:grpSpPr>
          <a:xfrm>
            <a:off x="9913162" y="2337232"/>
            <a:ext cx="964692" cy="886367"/>
            <a:chOff x="2109632" y="2510860"/>
            <a:chExt cx="964692" cy="88636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9471CFB-BC4C-464F-9CFA-498E4C0E4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9632" y="2510860"/>
              <a:ext cx="649224" cy="64922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C83FC93-039B-4FE3-9A63-11BFEC80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31424" y="3054327"/>
              <a:ext cx="342900" cy="3429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E6B8C45-D368-4957-9B6A-52ADE45B7B39}"/>
              </a:ext>
            </a:extLst>
          </p:cNvPr>
          <p:cNvGrpSpPr/>
          <p:nvPr/>
        </p:nvGrpSpPr>
        <p:grpSpPr>
          <a:xfrm>
            <a:off x="9913162" y="3300875"/>
            <a:ext cx="958710" cy="848989"/>
            <a:chOff x="1493822" y="3687875"/>
            <a:chExt cx="958710" cy="84898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21524D-C8AE-4E94-B58E-C1433C47C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822" y="3687875"/>
              <a:ext cx="649224" cy="64922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325A7EB-8C54-4E3E-8C86-4F330F465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9632" y="4193964"/>
              <a:ext cx="342900" cy="3429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5CF0F3-D6BA-4083-BC91-89D01D7FA7B5}"/>
              </a:ext>
            </a:extLst>
          </p:cNvPr>
          <p:cNvGrpSpPr/>
          <p:nvPr/>
        </p:nvGrpSpPr>
        <p:grpSpPr>
          <a:xfrm>
            <a:off x="9913162" y="4287022"/>
            <a:ext cx="991159" cy="827953"/>
            <a:chOff x="3064737" y="4348227"/>
            <a:chExt cx="991159" cy="82795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B053B5B-9C62-455C-9F14-DFC769C46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4737" y="4348227"/>
              <a:ext cx="649224" cy="64922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1872A46-0B98-4E71-98E3-2E61C2E7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12996" y="4833280"/>
              <a:ext cx="342900" cy="3429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C19045-8203-42F1-BDA7-5929EF7D7EC3}"/>
              </a:ext>
            </a:extLst>
          </p:cNvPr>
          <p:cNvGrpSpPr/>
          <p:nvPr/>
        </p:nvGrpSpPr>
        <p:grpSpPr>
          <a:xfrm>
            <a:off x="10002822" y="5274254"/>
            <a:ext cx="928741" cy="816121"/>
            <a:chOff x="1558941" y="5405765"/>
            <a:chExt cx="928741" cy="81612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2449D0F-742D-4E7F-9F5F-F208BE3B0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8941" y="5405765"/>
              <a:ext cx="649224" cy="64922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A6B1D4E-621C-4E70-819E-593A73B3B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44782" y="5878986"/>
              <a:ext cx="342900" cy="342900"/>
            </a:xfrm>
            <a:prstGeom prst="rect">
              <a:avLst/>
            </a:prstGeom>
          </p:spPr>
        </p:pic>
      </p:grp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69E093A4-18E8-4AD2-BC5C-790F6D858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322483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775B6-1B8D-45FC-92F1-BC93AF4E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C8AC8-E3BA-4BF7-AD79-0F723DFAA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87934" cy="4363140"/>
          </a:xfrm>
        </p:spPr>
        <p:txBody>
          <a:bodyPr>
            <a:normAutofit/>
          </a:bodyPr>
          <a:lstStyle/>
          <a:p>
            <a:r>
              <a:rPr lang="en-US" sz="2800" dirty="0"/>
              <a:t>CLUB[GLZ14]</a:t>
            </a:r>
          </a:p>
          <a:p>
            <a:pPr lvl="1"/>
            <a:r>
              <a:rPr lang="en-US" sz="2400" dirty="0"/>
              <a:t>Adaptively cluster users into groups</a:t>
            </a:r>
          </a:p>
          <a:p>
            <a:pPr lvl="1"/>
            <a:r>
              <a:rPr lang="en-US" dirty="0"/>
              <a:t>T</a:t>
            </a:r>
            <a:r>
              <a:rPr lang="en-US" sz="2400" dirty="0"/>
              <a:t>hreshold to remove edges is based on closeness of the users’ models</a:t>
            </a:r>
          </a:p>
          <a:p>
            <a:pPr lvl="1"/>
            <a:r>
              <a:rPr lang="en-US" sz="2400" dirty="0"/>
              <a:t>Build LinUCB on each cluster</a:t>
            </a:r>
          </a:p>
          <a:p>
            <a:r>
              <a:rPr lang="en-US" sz="2800" dirty="0"/>
              <a:t>Regret:                    . Reduce regret from </a:t>
            </a:r>
            <a:r>
              <a:rPr lang="en-US" sz="2800" dirty="0">
                <a:solidFill>
                  <a:srgbClr val="FF0000"/>
                </a:solidFill>
              </a:rPr>
              <a:t>N (users) to m (clusters)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089B3-26F4-4125-8595-4F50352D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F0A5EB-7C61-4471-AB02-1F084E390FCB}"/>
              </a:ext>
            </a:extLst>
          </p:cNvPr>
          <p:cNvGrpSpPr/>
          <p:nvPr/>
        </p:nvGrpSpPr>
        <p:grpSpPr>
          <a:xfrm>
            <a:off x="8564220" y="2008837"/>
            <a:ext cx="964692" cy="886367"/>
            <a:chOff x="2109632" y="2510860"/>
            <a:chExt cx="964692" cy="88636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434094-CC7D-46CA-B91B-A8AB1113A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9632" y="2510860"/>
              <a:ext cx="649224" cy="64922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E2834D-7814-41D9-A715-14FC7D843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1424" y="3054327"/>
              <a:ext cx="342900" cy="3429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64851C-C071-4635-B4F2-746F7ABEA47A}"/>
              </a:ext>
            </a:extLst>
          </p:cNvPr>
          <p:cNvGrpSpPr/>
          <p:nvPr/>
        </p:nvGrpSpPr>
        <p:grpSpPr>
          <a:xfrm>
            <a:off x="7377249" y="3110278"/>
            <a:ext cx="958710" cy="848989"/>
            <a:chOff x="1493822" y="3687875"/>
            <a:chExt cx="958710" cy="84898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0A61801-2F4C-4001-BFA7-CA4D1A677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822" y="3687875"/>
              <a:ext cx="649224" cy="64922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D8E819-C22E-425F-B931-AB7C01E57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09632" y="4193964"/>
              <a:ext cx="342900" cy="3429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0CAC320-A808-4B0B-AAC5-4BD65DAD97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325" y="3846204"/>
            <a:ext cx="649224" cy="649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A0FB34-98E9-427F-BA30-38248F1C25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343" y="4544326"/>
            <a:ext cx="649224" cy="64922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81EB3-CC8D-46CA-955B-D37370ACBBC7}"/>
              </a:ext>
            </a:extLst>
          </p:cNvPr>
          <p:cNvGrpSpPr/>
          <p:nvPr/>
        </p:nvGrpSpPr>
        <p:grpSpPr>
          <a:xfrm>
            <a:off x="9036184" y="4331257"/>
            <a:ext cx="1474300" cy="1029190"/>
            <a:chOff x="9036184" y="4331257"/>
            <a:chExt cx="1474300" cy="102919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1DD0688-E127-4C74-B92A-E71FF1C7C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67584" y="4331257"/>
              <a:ext cx="342900" cy="3429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7546E6-AF27-4EAA-BA6E-1E8780283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36184" y="5017547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CC4AB906-B19C-4A0D-B154-22E781E5FD67}"/>
              </a:ext>
            </a:extLst>
          </p:cNvPr>
          <p:cNvSpPr/>
          <p:nvPr/>
        </p:nvSpPr>
        <p:spPr>
          <a:xfrm rot="19465534">
            <a:off x="8761213" y="1743648"/>
            <a:ext cx="1535398" cy="3147549"/>
          </a:xfrm>
          <a:prstGeom prst="ellipse">
            <a:avLst/>
          </a:prstGeom>
          <a:noFill/>
          <a:ln>
            <a:solidFill>
              <a:srgbClr val="FF5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393D507-1900-4791-894D-8064156DA450}"/>
              </a:ext>
            </a:extLst>
          </p:cNvPr>
          <p:cNvSpPr/>
          <p:nvPr/>
        </p:nvSpPr>
        <p:spPr>
          <a:xfrm rot="19370578">
            <a:off x="7872170" y="2679370"/>
            <a:ext cx="1026808" cy="3147549"/>
          </a:xfrm>
          <a:prstGeom prst="ellipse">
            <a:avLst/>
          </a:prstGeom>
          <a:noFill/>
          <a:ln>
            <a:solidFill>
              <a:srgbClr val="FF5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3D5D8E-E9BD-4856-98A6-E7C2758AD1AE}"/>
              </a:ext>
            </a:extLst>
          </p:cNvPr>
          <p:cNvGrpSpPr/>
          <p:nvPr/>
        </p:nvGrpSpPr>
        <p:grpSpPr>
          <a:xfrm>
            <a:off x="7271028" y="450667"/>
            <a:ext cx="2719474" cy="1374827"/>
            <a:chOff x="1050150" y="4588760"/>
            <a:chExt cx="2719474" cy="137482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1EE08D6-1853-4169-AFF7-D8A2CEA18056}"/>
                </a:ext>
              </a:extLst>
            </p:cNvPr>
            <p:cNvGrpSpPr/>
            <p:nvPr/>
          </p:nvGrpSpPr>
          <p:grpSpPr>
            <a:xfrm>
              <a:off x="1123112" y="4588760"/>
              <a:ext cx="2608558" cy="1374827"/>
              <a:chOff x="1053548" y="4542435"/>
              <a:chExt cx="2608558" cy="13748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2DCEB998-0D84-4EDA-9A2C-D1A405342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17688" y="5188335"/>
                <a:ext cx="2290240" cy="728927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C72515C-4406-41F8-998B-7A048871ABBA}"/>
                  </a:ext>
                </a:extLst>
              </p:cNvPr>
              <p:cNvSpPr txBox="1"/>
              <p:nvPr/>
            </p:nvSpPr>
            <p:spPr>
              <a:xfrm>
                <a:off x="1053548" y="4542435"/>
                <a:ext cx="20275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Remove edge if</a:t>
                </a: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9981BB53-45E5-4A30-9471-EEE6DC20D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4680" y="4838881"/>
                <a:ext cx="2597426" cy="412727"/>
              </a:xfrm>
              <a:prstGeom prst="rect">
                <a:avLst/>
              </a:prstGeom>
            </p:spPr>
          </p:pic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0125742-E0FD-47EE-B41E-E3FE6E560C4A}"/>
                </a:ext>
              </a:extLst>
            </p:cNvPr>
            <p:cNvSpPr/>
            <p:nvPr/>
          </p:nvSpPr>
          <p:spPr>
            <a:xfrm>
              <a:off x="1050150" y="4588761"/>
              <a:ext cx="2719474" cy="13343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469317" y="4857507"/>
            <a:ext cx="3937963" cy="1481817"/>
            <a:chOff x="4677332" y="5182531"/>
            <a:chExt cx="3937963" cy="1481817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3A6297C-93CA-4860-B377-21AC2B054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56840" y="5533023"/>
              <a:ext cx="3015024" cy="34106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FADE105-82C2-447D-814D-2AFEF16F2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87905" y="5923134"/>
              <a:ext cx="2551056" cy="333377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3411FCB-7519-4795-905F-D1BEC6FF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902404" y="6304063"/>
              <a:ext cx="1326191" cy="31333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466637-BA84-436A-9E9C-F85B99BF1E78}"/>
                </a:ext>
              </a:extLst>
            </p:cNvPr>
            <p:cNvSpPr txBox="1"/>
            <p:nvPr/>
          </p:nvSpPr>
          <p:spPr>
            <a:xfrm>
              <a:off x="4766438" y="5182531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4D16BD7-3F39-4CD9-9D76-BA38D3AF4C04}"/>
                </a:ext>
              </a:extLst>
            </p:cNvPr>
            <p:cNvSpPr/>
            <p:nvPr/>
          </p:nvSpPr>
          <p:spPr>
            <a:xfrm>
              <a:off x="4677332" y="5202192"/>
              <a:ext cx="3255619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B7EEC3E-B93C-4D7B-9665-B134763B8D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7940" y="5282719"/>
              <a:ext cx="1547355" cy="38198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Date Placeholder 38">
            <a:extLst>
              <a:ext uri="{FF2B5EF4-FFF2-40B4-BE49-F238E27FC236}">
                <a16:creationId xmlns:a16="http://schemas.microsoft.com/office/drawing/2014/main" id="{36A6852F-D830-4836-8E44-0A987403A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E7FE4D3-0B2B-4549-811D-EFA84424F5E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72540" y="3831510"/>
            <a:ext cx="1505383" cy="3680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368044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 uiExpand="1" animBg="1"/>
      <p:bldP spid="26" grpId="0" uiExpan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ECD39-3BBB-4F09-A027-0B824D33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Fairness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D2FDC-FF9F-421D-8595-B3EFA15CF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454931" cy="4351338"/>
          </a:xfrm>
        </p:spPr>
        <p:txBody>
          <a:bodyPr>
            <a:normAutofit/>
          </a:bodyPr>
          <a:lstStyle/>
          <a:p>
            <a:r>
              <a:rPr lang="en-US" sz="2800" dirty="0"/>
              <a:t>Machine bias – an important topic in machine learning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altLang="zh-CN" dirty="0"/>
              <a:t>Research of bias in data, model, algorithm etc.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altLang="zh-CN" dirty="0"/>
              <a:t>E.g., discriminatory treatment of subpopulations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The </a:t>
            </a:r>
            <a:r>
              <a:rPr lang="en-US" altLang="zh-CN" dirty="0"/>
              <a:t>n</a:t>
            </a:r>
            <a:r>
              <a:rPr lang="en-US" dirty="0"/>
              <a:t>eed to </a:t>
            </a:r>
            <a:r>
              <a:rPr lang="en-US" altLang="zh-CN" dirty="0"/>
              <a:t>e</a:t>
            </a:r>
            <a:r>
              <a:rPr lang="en-US" dirty="0"/>
              <a:t>xplore</a:t>
            </a:r>
            <a:endParaRPr lang="en-US" sz="2800" dirty="0"/>
          </a:p>
          <a:p>
            <a:r>
              <a:rPr lang="en-US" sz="2800" dirty="0"/>
              <a:t>Fairness guarantee during online decision making (bandits)</a:t>
            </a:r>
          </a:p>
          <a:p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3A672-345A-4931-B160-64E6FDE3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2" descr="https://static.propublica.org/projects/algorithmic-bias/assets/img/generated/opener-b-crop-2400*1350-00796e.jpg">
            <a:extLst>
              <a:ext uri="{FF2B5EF4-FFF2-40B4-BE49-F238E27FC236}">
                <a16:creationId xmlns:a16="http://schemas.microsoft.com/office/drawing/2014/main" id="{2AA79297-46AA-4402-A02B-918034832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37" y="4763613"/>
            <a:ext cx="1593129" cy="89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D4CCCA-66D4-445A-B0F0-B2CD521047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275" y="4305297"/>
            <a:ext cx="1593130" cy="462822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F88BF7D-2931-4446-A168-4FF069B1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BCF425-FE43-67E2-0458-958A7149EE94}"/>
              </a:ext>
            </a:extLst>
          </p:cNvPr>
          <p:cNvSpPr txBox="1"/>
          <p:nvPr/>
        </p:nvSpPr>
        <p:spPr>
          <a:xfrm>
            <a:off x="769270" y="4683377"/>
            <a:ext cx="410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How to define fairness in bandit learning?</a:t>
            </a:r>
          </a:p>
        </p:txBody>
      </p:sp>
    </p:spTree>
    <p:extLst>
      <p:ext uri="{BB962C8B-B14F-4D97-AF65-F5344CB8AC3E}">
        <p14:creationId xmlns:p14="http://schemas.microsoft.com/office/powerpoint/2010/main" val="27847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AE7CD-57E4-4DCE-87E4-8867AC33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FairUCB</a:t>
            </a:r>
            <a:r>
              <a:rPr lang="en-US" dirty="0"/>
              <a:t> [JKMR16]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F48F-E3E4-4E3B-879C-5956376FE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Idea: </a:t>
            </a:r>
            <a:r>
              <a:rPr lang="en-US" sz="2800" dirty="0">
                <a:solidFill>
                  <a:srgbClr val="FF0000"/>
                </a:solidFill>
              </a:rPr>
              <a:t>uniformly</a:t>
            </a:r>
            <a:r>
              <a:rPr lang="en-US" sz="2800" dirty="0"/>
              <a:t> pull arm within the first </a:t>
            </a:r>
            <a:r>
              <a:rPr lang="en-US" sz="2800" dirty="0">
                <a:solidFill>
                  <a:srgbClr val="FF0000"/>
                </a:solidFill>
              </a:rPr>
              <a:t>confidence interval chain</a:t>
            </a:r>
          </a:p>
          <a:p>
            <a:pPr lvl="1"/>
            <a:r>
              <a:rPr lang="en-US" sz="2400" dirty="0"/>
              <a:t>Start from the largest UCB, find overlapped confidence intervals</a:t>
            </a:r>
          </a:p>
          <a:p>
            <a:r>
              <a:rPr lang="en-US" sz="2800" dirty="0"/>
              <a:t>Guaranteed fairness at every step with high probability</a:t>
            </a:r>
          </a:p>
          <a:p>
            <a:r>
              <a:rPr lang="en-US" sz="2800" dirty="0"/>
              <a:t>Regret: </a:t>
            </a:r>
          </a:p>
          <a:p>
            <a:pPr lvl="1"/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0DCE3-ECD3-43D6-AF32-973579AC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44</a:t>
            </a:fld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7E63BA2-C905-4A04-93EB-82137D051884}"/>
              </a:ext>
            </a:extLst>
          </p:cNvPr>
          <p:cNvGrpSpPr/>
          <p:nvPr/>
        </p:nvGrpSpPr>
        <p:grpSpPr>
          <a:xfrm>
            <a:off x="3434567" y="4329788"/>
            <a:ext cx="274320" cy="365813"/>
            <a:chOff x="3362702" y="4360344"/>
            <a:chExt cx="274320" cy="57997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9EB1EC-8BCF-4F7B-B917-D5DBD9256183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C6C36AD-8D3E-40E1-AC76-DC2ECCE98532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6EA8157-3F78-44D5-A064-D47F8A3D12D9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EA8AB84-E86B-4B6B-B122-61A40A7E3707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D845CE2-C5EB-4486-92B9-C68E97ABD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624" y="6365007"/>
            <a:ext cx="344263" cy="2921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A8F31F-3BC3-4B3E-B7DC-B0E7A9B6F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19" y="6365007"/>
            <a:ext cx="476253" cy="285752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3E5108-F547-474A-A7A9-0B0D6F5BE267}"/>
              </a:ext>
            </a:extLst>
          </p:cNvPr>
          <p:cNvCxnSpPr>
            <a:cxnSpLocks/>
          </p:cNvCxnSpPr>
          <p:nvPr/>
        </p:nvCxnSpPr>
        <p:spPr>
          <a:xfrm>
            <a:off x="2968486" y="4344626"/>
            <a:ext cx="1" cy="193245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3621FF-D470-4350-8A67-107CD91F5832}"/>
              </a:ext>
            </a:extLst>
          </p:cNvPr>
          <p:cNvCxnSpPr/>
          <p:nvPr/>
        </p:nvCxnSpPr>
        <p:spPr>
          <a:xfrm flipV="1">
            <a:off x="2968486" y="6263825"/>
            <a:ext cx="55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BDCD407-5E64-4324-92AE-6B0ED3573A42}"/>
              </a:ext>
            </a:extLst>
          </p:cNvPr>
          <p:cNvSpPr txBox="1"/>
          <p:nvPr/>
        </p:nvSpPr>
        <p:spPr>
          <a:xfrm rot="16200000">
            <a:off x="2107096" y="4717739"/>
            <a:ext cx="1214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Reward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75E7F8-2E7F-47A5-960A-DE18DCE1FE84}"/>
              </a:ext>
            </a:extLst>
          </p:cNvPr>
          <p:cNvGrpSpPr/>
          <p:nvPr/>
        </p:nvGrpSpPr>
        <p:grpSpPr>
          <a:xfrm>
            <a:off x="3974224" y="4483774"/>
            <a:ext cx="274320" cy="708617"/>
            <a:chOff x="3362702" y="4360344"/>
            <a:chExt cx="274320" cy="579972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68E438F-F6A0-422C-961B-BD4830FDD248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C81D99D-6F58-4324-9B91-C5FCCCCACCC7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5CD666E7-3B5F-46CB-8AE5-B99E85A3E1FE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CDFCE4E-6AE1-4FBC-BD4A-69DF18B38AAE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55C0BA7-32F7-447E-BA86-53995F07366E}"/>
              </a:ext>
            </a:extLst>
          </p:cNvPr>
          <p:cNvGrpSpPr/>
          <p:nvPr/>
        </p:nvGrpSpPr>
        <p:grpSpPr>
          <a:xfrm>
            <a:off x="4634284" y="5101296"/>
            <a:ext cx="274320" cy="306363"/>
            <a:chOff x="3362702" y="4360344"/>
            <a:chExt cx="274320" cy="57997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65BB78F-7608-4DA9-96E5-5545773AC36C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01242FE-4FC9-4D4E-A58F-CE30D025275B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11D36C3-6E29-4D9A-9B1D-1499D3224535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E97A0509-719F-42FF-A880-9B7DB6D80D87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85A87E5-170D-4F98-8E3F-9D1609E69476}"/>
              </a:ext>
            </a:extLst>
          </p:cNvPr>
          <p:cNvGrpSpPr/>
          <p:nvPr/>
        </p:nvGrpSpPr>
        <p:grpSpPr>
          <a:xfrm>
            <a:off x="5107241" y="4926559"/>
            <a:ext cx="274320" cy="411977"/>
            <a:chOff x="3362702" y="4360344"/>
            <a:chExt cx="274320" cy="579972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4F29ED3-C084-45FC-9F78-F60A509C441A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DD8D393-27F6-409A-91E7-0BB054AA0B6A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3C28D310-1B60-4A1E-A1AE-D8B4BCF659FE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9E01178-B2F8-4B18-AE98-FBB5EB25C17A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DE05CE3-F1D6-4545-9AC3-DEA35A23CA0C}"/>
              </a:ext>
            </a:extLst>
          </p:cNvPr>
          <p:cNvGrpSpPr/>
          <p:nvPr/>
        </p:nvGrpSpPr>
        <p:grpSpPr>
          <a:xfrm>
            <a:off x="6855470" y="5557200"/>
            <a:ext cx="274320" cy="329547"/>
            <a:chOff x="3362702" y="4360344"/>
            <a:chExt cx="274320" cy="579972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33B55EB-5932-4963-A2DB-2FA951F414FA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3A922F2E-8FB5-4A9D-A160-DB98A9A6C74B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E539EAB-D352-4C0C-84EE-E30540FDE98D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586C015C-0D81-4120-82A8-9E8176855C1F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ACF50E5-97AC-46F6-A89F-8895D2A8BB8D}"/>
              </a:ext>
            </a:extLst>
          </p:cNvPr>
          <p:cNvGrpSpPr/>
          <p:nvPr/>
        </p:nvGrpSpPr>
        <p:grpSpPr>
          <a:xfrm>
            <a:off x="7352426" y="5603584"/>
            <a:ext cx="274320" cy="559057"/>
            <a:chOff x="3362702" y="4360344"/>
            <a:chExt cx="274320" cy="5799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89F689-9162-4832-BB91-FF991808DA85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03A0F5A-87F2-40F5-BF62-23856EE7AA21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6C6AB7C4-DD70-464B-9EBD-DC43C672A147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EE453D16-EAB4-4085-B682-4E6FB4FD9A41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D1444FC-EFA6-467A-8847-B0BEA9FCD2A5}"/>
              </a:ext>
            </a:extLst>
          </p:cNvPr>
          <p:cNvGrpSpPr/>
          <p:nvPr/>
        </p:nvGrpSpPr>
        <p:grpSpPr>
          <a:xfrm>
            <a:off x="7803292" y="5758481"/>
            <a:ext cx="274320" cy="329547"/>
            <a:chOff x="3362702" y="4360344"/>
            <a:chExt cx="274320" cy="579972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8F256E1-B923-4FB9-AA05-F7997C020C6F}"/>
                </a:ext>
              </a:extLst>
            </p:cNvPr>
            <p:cNvCxnSpPr>
              <a:cxnSpLocks/>
            </p:cNvCxnSpPr>
            <p:nvPr/>
          </p:nvCxnSpPr>
          <p:spPr>
            <a:xfrm>
              <a:off x="3362702" y="4938485"/>
              <a:ext cx="2696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4C58BA13-7EDE-43A3-BBD0-7CC99021D995}"/>
                </a:ext>
              </a:extLst>
            </p:cNvPr>
            <p:cNvGrpSpPr/>
            <p:nvPr/>
          </p:nvGrpSpPr>
          <p:grpSpPr>
            <a:xfrm>
              <a:off x="3362702" y="4360344"/>
              <a:ext cx="274320" cy="579972"/>
              <a:chOff x="3706191" y="3984487"/>
              <a:chExt cx="274320" cy="579972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8B84B43-61AE-407E-AB7E-8962AF248A32}"/>
                  </a:ext>
                </a:extLst>
              </p:cNvPr>
              <p:cNvCxnSpPr/>
              <p:nvPr/>
            </p:nvCxnSpPr>
            <p:spPr>
              <a:xfrm flipV="1">
                <a:off x="3706191" y="3988904"/>
                <a:ext cx="27432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44489DC5-D223-49C3-9EFB-A6E59110693A}"/>
                  </a:ext>
                </a:extLst>
              </p:cNvPr>
              <p:cNvCxnSpPr/>
              <p:nvPr/>
            </p:nvCxnSpPr>
            <p:spPr>
              <a:xfrm flipH="1">
                <a:off x="3838109" y="3984487"/>
                <a:ext cx="604" cy="579972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D917C07-CC06-4043-A63B-A9363FEF903E}"/>
              </a:ext>
            </a:extLst>
          </p:cNvPr>
          <p:cNvCxnSpPr>
            <a:cxnSpLocks/>
          </p:cNvCxnSpPr>
          <p:nvPr/>
        </p:nvCxnSpPr>
        <p:spPr>
          <a:xfrm>
            <a:off x="2968486" y="5443536"/>
            <a:ext cx="552541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B386D9F-2EA4-4009-A9B8-2DF774C5C676}"/>
              </a:ext>
            </a:extLst>
          </p:cNvPr>
          <p:cNvSpPr/>
          <p:nvPr/>
        </p:nvSpPr>
        <p:spPr>
          <a:xfrm>
            <a:off x="5947978" y="5417053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5C31227-358B-44DF-BABF-BD4E58A5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177CC-AF6B-4E81-B35F-2F992BA09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686" y="3111386"/>
            <a:ext cx="2418137" cy="74122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BADB0A-FA8D-9184-11B6-4309A04BD5BB}"/>
              </a:ext>
            </a:extLst>
          </p:cNvPr>
          <p:cNvSpPr txBox="1"/>
          <p:nvPr/>
        </p:nvSpPr>
        <p:spPr>
          <a:xfrm>
            <a:off x="6387522" y="3529440"/>
            <a:ext cx="5150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Fairness requirement: if arm a is truly better than b, the frequency we pull a should not be lower than b.</a:t>
            </a:r>
          </a:p>
        </p:txBody>
      </p:sp>
    </p:spTree>
    <p:extLst>
      <p:ext uri="{BB962C8B-B14F-4D97-AF65-F5344CB8AC3E}">
        <p14:creationId xmlns:p14="http://schemas.microsoft.com/office/powerpoint/2010/main" val="31475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Efficiency matters in exploration</a:t>
            </a:r>
          </a:p>
          <a:p>
            <a:r>
              <a:rPr lang="en-US" dirty="0"/>
              <a:t>Various perspectives to perform exploration</a:t>
            </a:r>
          </a:p>
          <a:p>
            <a:pPr lvl="1"/>
            <a:r>
              <a:rPr lang="en-US" dirty="0"/>
              <a:t>Confidence interval</a:t>
            </a:r>
          </a:p>
          <a:p>
            <a:pPr lvl="1"/>
            <a:r>
              <a:rPr lang="en-US" dirty="0"/>
              <a:t>Posterior distribution</a:t>
            </a:r>
          </a:p>
          <a:p>
            <a:pPr lvl="1"/>
            <a:r>
              <a:rPr lang="en-US" dirty="0"/>
              <a:t>Perturbation based</a:t>
            </a:r>
          </a:p>
          <a:p>
            <a:r>
              <a:rPr lang="en-US" dirty="0"/>
              <a:t>New challenges in bandit learning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99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/>
              <a:t>[SSSCJ16] Schnabel, T., </a:t>
            </a:r>
            <a:r>
              <a:rPr lang="en-US" sz="1600" dirty="0" err="1"/>
              <a:t>Swaminathan</a:t>
            </a:r>
            <a:r>
              <a:rPr lang="en-US" sz="1600" dirty="0"/>
              <a:t>, A., Singh, A., </a:t>
            </a:r>
            <a:r>
              <a:rPr lang="en-US" sz="1600" dirty="0" err="1"/>
              <a:t>Chandak</a:t>
            </a:r>
            <a:r>
              <a:rPr lang="en-US" sz="1600" dirty="0"/>
              <a:t>, N., &amp; </a:t>
            </a:r>
            <a:r>
              <a:rPr lang="en-US" sz="1600" dirty="0" err="1"/>
              <a:t>Joachims</a:t>
            </a:r>
            <a:r>
              <a:rPr lang="en-US" sz="1600" dirty="0"/>
              <a:t>, T. (2016, June). Recommendations as treatments: </a:t>
            </a:r>
            <a:r>
              <a:rPr lang="en-US" sz="1600" dirty="0" err="1"/>
              <a:t>debiasing</a:t>
            </a:r>
            <a:r>
              <a:rPr lang="en-US" sz="1600" dirty="0"/>
              <a:t> learning and evaluation. In Proceedings of the 33rd International Conference on International Conference on Machine Learning-Volume 48 (pp. 1670-1679).</a:t>
            </a:r>
          </a:p>
          <a:p>
            <a:pPr marL="0" indent="0">
              <a:buNone/>
            </a:pPr>
            <a:r>
              <a:rPr lang="en-US" sz="1600" dirty="0"/>
              <a:t>[LR85] Lai, T. L., &amp; Robbins, H. (1985). Asymptotically efficient adaptive allocation rules. Advances in applied mathematics, 6(1), 4-22.</a:t>
            </a:r>
          </a:p>
          <a:p>
            <a:pPr marL="0" indent="0">
              <a:buNone/>
            </a:pPr>
            <a:r>
              <a:rPr lang="en-US" sz="1600" dirty="0"/>
              <a:t>[Aue95] Auer, P., </a:t>
            </a:r>
            <a:r>
              <a:rPr lang="en-US" sz="1600" dirty="0" err="1"/>
              <a:t>Cesa</a:t>
            </a:r>
            <a:r>
              <a:rPr lang="en-US" sz="1600" dirty="0"/>
              <a:t>-Bianchi, N., Freund, Y., &amp; </a:t>
            </a:r>
            <a:r>
              <a:rPr lang="en-US" sz="1600" dirty="0" err="1"/>
              <a:t>Schapire</a:t>
            </a:r>
            <a:r>
              <a:rPr lang="en-US" sz="1600" dirty="0"/>
              <a:t>, R. E. (1995, October). Gambling in a rigged casino: The adversarial multi-armed bandit problem. In Proceedings of IEEE 36th Annual Foundations of Computer Science (pp. 322-331). IEEE.</a:t>
            </a:r>
          </a:p>
          <a:p>
            <a:pPr marL="0" indent="0">
              <a:buNone/>
            </a:pPr>
            <a:r>
              <a:rPr lang="en-US" sz="1600" dirty="0"/>
              <a:t>[LCLS10] Li, L., Chu, W., Langford, J., &amp; </a:t>
            </a:r>
            <a:r>
              <a:rPr lang="en-US" sz="1600" dirty="0" err="1"/>
              <a:t>Schapire</a:t>
            </a:r>
            <a:r>
              <a:rPr lang="en-US" sz="1600" dirty="0"/>
              <a:t>, R. E. (2010, April). A contextual-bandit approach to personalized news article recommendation. In Proceedings of the 19th international conference on World wide web (pp. 661-670).</a:t>
            </a:r>
          </a:p>
          <a:p>
            <a:pPr marL="0" indent="0">
              <a:buNone/>
            </a:pPr>
            <a:r>
              <a:rPr lang="en-US" sz="1600" dirty="0"/>
              <a:t>[CLRS11] Chu, W., Li, L., </a:t>
            </a:r>
            <a:r>
              <a:rPr lang="en-US" sz="1600" dirty="0" err="1"/>
              <a:t>Reyzin</a:t>
            </a:r>
            <a:r>
              <a:rPr lang="en-US" sz="1600" dirty="0"/>
              <a:t>, L., &amp; </a:t>
            </a:r>
            <a:r>
              <a:rPr lang="en-US" sz="1600" dirty="0" err="1"/>
              <a:t>Schapire</a:t>
            </a:r>
            <a:r>
              <a:rPr lang="en-US" sz="1600" dirty="0"/>
              <a:t>, R. (2011, June). Contextual bandits with linear payoff functions. In Proceedings of the Fourteenth International Conference on Artificial Intelligence and Statistics (pp. 208-214).</a:t>
            </a:r>
          </a:p>
          <a:p>
            <a:pPr marL="0" indent="0">
              <a:buNone/>
            </a:pPr>
            <a:r>
              <a:rPr lang="en-US" sz="1600" dirty="0"/>
              <a:t>[SB18] Sutton, R. S., &amp; </a:t>
            </a:r>
            <a:r>
              <a:rPr lang="en-US" sz="1600" dirty="0" err="1"/>
              <a:t>Barto</a:t>
            </a:r>
            <a:r>
              <a:rPr lang="en-US" sz="1600" dirty="0"/>
              <a:t>, A. G. (2018). Reinforcement learning: An introduction. MIT press.</a:t>
            </a:r>
          </a:p>
          <a:p>
            <a:pPr marL="0" indent="0">
              <a:buNone/>
            </a:pPr>
            <a:r>
              <a:rPr lang="en-US" sz="1600" dirty="0"/>
              <a:t>[Aue02] Auer, P. (2002). Using confidence bounds for exploitation-exploration trade-offs. Journal of Machine Learning Research, 3(Nov), 397-422.</a:t>
            </a:r>
          </a:p>
          <a:p>
            <a:pPr marL="0" indent="0">
              <a:buNone/>
            </a:pPr>
            <a:r>
              <a:rPr lang="en-US" sz="1600" dirty="0"/>
              <a:t>[LZ08] Langford, J., &amp; Zhang, T. (2008). The epoch-greedy algorithm for multi-armed bandits with side information. In Advances in neural information processing systems (pp. 817-824).</a:t>
            </a:r>
          </a:p>
          <a:p>
            <a:pPr marL="0" indent="0">
              <a:buNone/>
            </a:pPr>
            <a:r>
              <a:rPr lang="en-US" sz="1600" dirty="0"/>
              <a:t>[FCGS10] </a:t>
            </a:r>
            <a:r>
              <a:rPr lang="en-US" sz="1600" dirty="0" err="1"/>
              <a:t>Filippi</a:t>
            </a:r>
            <a:r>
              <a:rPr lang="en-US" sz="1600" dirty="0"/>
              <a:t>, S., </a:t>
            </a:r>
            <a:r>
              <a:rPr lang="en-US" sz="1600" dirty="0" err="1"/>
              <a:t>Cappe</a:t>
            </a:r>
            <a:r>
              <a:rPr lang="en-US" sz="1600" dirty="0"/>
              <a:t>, O., </a:t>
            </a:r>
            <a:r>
              <a:rPr lang="en-US" sz="1600" dirty="0" err="1"/>
              <a:t>Garivier</a:t>
            </a:r>
            <a:r>
              <a:rPr lang="en-US" sz="1600" dirty="0"/>
              <a:t>, A., &amp; </a:t>
            </a:r>
            <a:r>
              <a:rPr lang="en-US" sz="1600" dirty="0" err="1"/>
              <a:t>Szepesvári</a:t>
            </a:r>
            <a:r>
              <a:rPr lang="en-US" sz="1600" dirty="0"/>
              <a:t>, C. (2010). Parametric bandits: The generalized linear case. In Advances in Neural Information Processing Systems (pp. 586-594).</a:t>
            </a:r>
          </a:p>
          <a:p>
            <a:pPr marL="0" indent="0">
              <a:buNone/>
            </a:pPr>
            <a:r>
              <a:rPr lang="en-US" sz="1600" dirty="0"/>
              <a:t>[GC11] </a:t>
            </a:r>
            <a:r>
              <a:rPr lang="en-US" sz="1600" dirty="0" err="1"/>
              <a:t>Garivier</a:t>
            </a:r>
            <a:r>
              <a:rPr lang="en-US" sz="1600" dirty="0"/>
              <a:t>, A., &amp; </a:t>
            </a:r>
            <a:r>
              <a:rPr lang="en-US" sz="1600" dirty="0" err="1"/>
              <a:t>Cappé</a:t>
            </a:r>
            <a:r>
              <a:rPr lang="en-US" sz="1600" dirty="0"/>
              <a:t>, O. (2011, December). The KL-UCB algorithm for bounded stochastic bandits and beyond. In Proceedings of the 24th annual conference on learning theory (pp. 359-376).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2317112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241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/>
              <a:t>[AG13] Agrawal, S., &amp; </a:t>
            </a:r>
            <a:r>
              <a:rPr lang="en-US" sz="1400" dirty="0" err="1"/>
              <a:t>Goyal</a:t>
            </a:r>
            <a:r>
              <a:rPr lang="en-US" sz="1400" dirty="0"/>
              <a:t>, N. (2013, February). Thompson sampling for contextual bandits with linear payoffs. In International Conference on Machine Learning (pp. 127-135).</a:t>
            </a:r>
          </a:p>
          <a:p>
            <a:pPr marL="0" indent="0">
              <a:buNone/>
            </a:pPr>
            <a:r>
              <a:rPr lang="en-US" sz="1400" dirty="0"/>
              <a:t>[RVKOW18] Russo, D. J., Van Roy, B., </a:t>
            </a:r>
            <a:r>
              <a:rPr lang="en-US" sz="1400" dirty="0" err="1"/>
              <a:t>Kazerouni</a:t>
            </a:r>
            <a:r>
              <a:rPr lang="en-US" sz="1400" dirty="0"/>
              <a:t>, A., </a:t>
            </a:r>
            <a:r>
              <a:rPr lang="en-US" sz="1400" dirty="0" err="1"/>
              <a:t>Osband</a:t>
            </a:r>
            <a:r>
              <a:rPr lang="en-US" sz="1400" dirty="0"/>
              <a:t>, I., &amp; Wen, Z. (2018). A Tutorial on Thompson Sampling. Foundations and Trends® in Machine Learning, 11(1), 1-96.</a:t>
            </a:r>
          </a:p>
          <a:p>
            <a:pPr marL="0" indent="0">
              <a:buNone/>
            </a:pPr>
            <a:r>
              <a:rPr lang="en-US" sz="1400" dirty="0"/>
              <a:t>[KSGB19a] </a:t>
            </a:r>
            <a:r>
              <a:rPr lang="en-US" sz="1400" dirty="0" err="1"/>
              <a:t>Kveton</a:t>
            </a:r>
            <a:r>
              <a:rPr lang="en-US" sz="1400" dirty="0"/>
              <a:t>, B., </a:t>
            </a:r>
            <a:r>
              <a:rPr lang="en-US" sz="1400" dirty="0" err="1"/>
              <a:t>Szepesvári</a:t>
            </a:r>
            <a:r>
              <a:rPr lang="en-US" sz="1400" dirty="0"/>
              <a:t>, C., </a:t>
            </a:r>
            <a:r>
              <a:rPr lang="en-US" sz="1400" dirty="0" err="1"/>
              <a:t>Ghavamzadeh</a:t>
            </a:r>
            <a:r>
              <a:rPr lang="en-US" sz="1400" dirty="0"/>
              <a:t>, M., &amp; </a:t>
            </a:r>
            <a:r>
              <a:rPr lang="en-US" sz="1400" dirty="0" err="1"/>
              <a:t>Boutilier</a:t>
            </a:r>
            <a:r>
              <a:rPr lang="en-US" sz="1400" dirty="0"/>
              <a:t>, C. (2019, August). Perturbed-history exploration in stochastic multi-armed bandits. In Proceedings of the 28th International Joint Conference on Artificial Intelligence (pp. 2786-2793). AAAI Press.</a:t>
            </a:r>
          </a:p>
          <a:p>
            <a:pPr marL="0" indent="0">
              <a:buNone/>
            </a:pPr>
            <a:r>
              <a:rPr lang="en-US" sz="1400" dirty="0"/>
              <a:t>[KSGB19b] </a:t>
            </a:r>
            <a:r>
              <a:rPr lang="en-US" sz="1400" dirty="0" err="1"/>
              <a:t>Kveton</a:t>
            </a:r>
            <a:r>
              <a:rPr lang="en-US" sz="1400" dirty="0"/>
              <a:t>, B., </a:t>
            </a:r>
            <a:r>
              <a:rPr lang="en-US" sz="1400" dirty="0" err="1"/>
              <a:t>Szepesvari</a:t>
            </a:r>
            <a:r>
              <a:rPr lang="en-US" sz="1400" dirty="0"/>
              <a:t>, C., </a:t>
            </a:r>
            <a:r>
              <a:rPr lang="en-US" sz="1400" dirty="0" err="1"/>
              <a:t>Ghavamzadeh</a:t>
            </a:r>
            <a:r>
              <a:rPr lang="en-US" sz="1400" dirty="0"/>
              <a:t>, M., &amp; </a:t>
            </a:r>
            <a:r>
              <a:rPr lang="en-US" sz="1400" dirty="0" err="1"/>
              <a:t>Boutilier</a:t>
            </a:r>
            <a:r>
              <a:rPr lang="en-US" sz="1400" dirty="0"/>
              <a:t>, C. (2019). Perturbed-history exploration in stochastic linear bandits. </a:t>
            </a:r>
            <a:r>
              <a:rPr lang="en-US" sz="1400" dirty="0" err="1"/>
              <a:t>arXiv</a:t>
            </a:r>
            <a:r>
              <a:rPr lang="en-US" sz="1400" dirty="0"/>
              <a:t> preprint arXiv:1903.09132.</a:t>
            </a:r>
          </a:p>
          <a:p>
            <a:pPr marL="0" indent="0">
              <a:buNone/>
            </a:pPr>
            <a:r>
              <a:rPr lang="en-US" sz="1400" dirty="0"/>
              <a:t>[KMRWW18] Kannan, S., Morgenstern, J. H., Roth, A., Waggoner, B., &amp; Wu, Z. S. (2018). A smoothed analysis of the greedy algorithm for the linear contextual bandit problem. In Advances in Neural Information Processing Systems (pp. 2227-2236).</a:t>
            </a:r>
          </a:p>
          <a:p>
            <a:pPr marL="0" indent="0">
              <a:buNone/>
            </a:pPr>
            <a:r>
              <a:rPr lang="en-US" sz="1400" dirty="0"/>
              <a:t>[CGZ13] </a:t>
            </a:r>
            <a:r>
              <a:rPr lang="en-US" sz="1400" dirty="0" err="1"/>
              <a:t>Cesa</a:t>
            </a:r>
            <a:r>
              <a:rPr lang="en-US" sz="1400" dirty="0"/>
              <a:t>-Bianchi, N., Gentile, C., &amp; </a:t>
            </a:r>
            <a:r>
              <a:rPr lang="en-US" sz="1400" dirty="0" err="1"/>
              <a:t>Zappella</a:t>
            </a:r>
            <a:r>
              <a:rPr lang="en-US" sz="1400" dirty="0"/>
              <a:t>, G. (2013). A gang of bandits. In Advances in Neural Information Processing Systems (pp. 737-745).</a:t>
            </a:r>
          </a:p>
          <a:p>
            <a:pPr marL="0" indent="0">
              <a:buNone/>
            </a:pPr>
            <a:r>
              <a:rPr lang="en-US" sz="1400" dirty="0"/>
              <a:t>[WWGW16] Wu, Q., Wang, H., </a:t>
            </a:r>
            <a:r>
              <a:rPr lang="en-US" sz="1400" dirty="0" err="1"/>
              <a:t>Gu</a:t>
            </a:r>
            <a:r>
              <a:rPr lang="en-US" sz="1400" dirty="0"/>
              <a:t>, Q., &amp; Wang, H. (2016, July). Contextual bandits in a collaborative environment. In Proceedings of the 39th International ACM SIGIR conference on Research and Development in Information Retrieval (pp. 529-538).</a:t>
            </a:r>
          </a:p>
          <a:p>
            <a:pPr marL="0" indent="0">
              <a:buNone/>
            </a:pPr>
            <a:r>
              <a:rPr lang="en-US" sz="1400" dirty="0"/>
              <a:t>[GLZ14] Gentile, C., Li, S., &amp; </a:t>
            </a:r>
            <a:r>
              <a:rPr lang="en-US" sz="1400" dirty="0" err="1"/>
              <a:t>Zappella</a:t>
            </a:r>
            <a:r>
              <a:rPr lang="en-US" sz="1400" dirty="0"/>
              <a:t>, G. (2014, January). Online clustering of bandits. In International Conference on Machine Learning (pp. 757-765).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2805560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[WNW18] Wu, Q., </a:t>
            </a:r>
            <a:r>
              <a:rPr lang="en-US" sz="1400" dirty="0" err="1"/>
              <a:t>Iyer</a:t>
            </a:r>
            <a:r>
              <a:rPr lang="en-US" sz="1400" dirty="0"/>
              <a:t>, N., &amp; Wang, H. (2018, June). Learning contextual bandits in a non-stationary environment. In The 41st International ACM SIGIR Conference on Research &amp; Development in Information Retrieval (pp. 495-504).</a:t>
            </a:r>
          </a:p>
          <a:p>
            <a:pPr marL="0" indent="0">
              <a:buNone/>
            </a:pPr>
            <a:r>
              <a:rPr lang="en-US" sz="1400" dirty="0"/>
              <a:t>[WWLW19] Wu, Q., Wang, H., Li, Y., &amp; Wang, H. (2019, May). Dynamic Ensemble of Contextual Bandits to Satisfy Users' Changing Interests. In The World Wide Web Conference (pp. 2080-2090).</a:t>
            </a:r>
          </a:p>
          <a:p>
            <a:pPr marL="0" indent="0">
              <a:buNone/>
            </a:pPr>
            <a:r>
              <a:rPr lang="en-US" sz="1400" dirty="0"/>
              <a:t>[JKMNR16] Joseph, M., Kearns, M., Morgenstern, J., Neel, S., &amp; Roth, A. (2016). Fair algorithms for infinite and contextual bandits. </a:t>
            </a:r>
            <a:r>
              <a:rPr lang="en-US" sz="1400" dirty="0" err="1"/>
              <a:t>arXiv</a:t>
            </a:r>
            <a:r>
              <a:rPr lang="en-US" sz="1400" dirty="0"/>
              <a:t> preprint arXiv:1610.09559.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64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Epoch greedy [LZ08]</a:t>
            </a:r>
          </a:p>
          <a:p>
            <a:pPr lvl="1"/>
            <a:r>
              <a:rPr lang="en-US" dirty="0"/>
              <a:t>A variant of explore then commit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49</a:t>
            </a:fld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45007" y="3017352"/>
            <a:ext cx="21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Explore by one step</a:t>
            </a:r>
          </a:p>
        </p:txBody>
      </p:sp>
      <p:grpSp>
        <p:nvGrpSpPr>
          <p:cNvPr id="1043" name="Group 1042"/>
          <p:cNvGrpSpPr/>
          <p:nvPr/>
        </p:nvGrpSpPr>
        <p:grpSpPr>
          <a:xfrm>
            <a:off x="2538413" y="3399468"/>
            <a:ext cx="6029354" cy="767778"/>
            <a:chOff x="2538413" y="3399468"/>
            <a:chExt cx="6029354" cy="767778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5211098" y="3399468"/>
              <a:ext cx="0" cy="41126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38413" y="3876675"/>
              <a:ext cx="6029354" cy="290571"/>
            </a:xfrm>
            <a:prstGeom prst="rect">
              <a:avLst/>
            </a:prstGeom>
          </p:spPr>
        </p:pic>
      </p:grpSp>
      <p:grpSp>
        <p:nvGrpSpPr>
          <p:cNvPr id="1044" name="Group 1043"/>
          <p:cNvGrpSpPr/>
          <p:nvPr/>
        </p:nvGrpSpPr>
        <p:grpSpPr>
          <a:xfrm>
            <a:off x="3043239" y="4221991"/>
            <a:ext cx="4386688" cy="764346"/>
            <a:chOff x="3043239" y="4221991"/>
            <a:chExt cx="4386688" cy="764346"/>
          </a:xfrm>
        </p:grpSpPr>
        <p:cxnSp>
          <p:nvCxnSpPr>
            <p:cNvPr id="32" name="Straight Connector 31"/>
            <p:cNvCxnSpPr/>
            <p:nvPr/>
          </p:nvCxnSpPr>
          <p:spPr>
            <a:xfrm flipH="1" flipV="1">
              <a:off x="5211098" y="4221991"/>
              <a:ext cx="0" cy="411480"/>
            </a:xfrm>
            <a:prstGeom prst="line">
              <a:avLst/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4" name="Picture 10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3239" y="4729161"/>
              <a:ext cx="4386688" cy="257176"/>
            </a:xfrm>
            <a:prstGeom prst="rect">
              <a:avLst/>
            </a:prstGeom>
          </p:spPr>
        </p:pic>
      </p:grpSp>
      <p:grpSp>
        <p:nvGrpSpPr>
          <p:cNvPr id="1048" name="Group 1047"/>
          <p:cNvGrpSpPr/>
          <p:nvPr/>
        </p:nvGrpSpPr>
        <p:grpSpPr>
          <a:xfrm>
            <a:off x="5211098" y="4827984"/>
            <a:ext cx="2739704" cy="731520"/>
            <a:chOff x="5211098" y="4827984"/>
            <a:chExt cx="2739704" cy="731520"/>
          </a:xfrm>
        </p:grpSpPr>
        <p:grpSp>
          <p:nvGrpSpPr>
            <p:cNvPr id="1047" name="Group 1046"/>
            <p:cNvGrpSpPr/>
            <p:nvPr/>
          </p:nvGrpSpPr>
          <p:grpSpPr>
            <a:xfrm>
              <a:off x="5211098" y="4827984"/>
              <a:ext cx="2739704" cy="731520"/>
              <a:chOff x="5211098" y="4827984"/>
              <a:chExt cx="2739704" cy="731520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5211098" y="5078879"/>
                <a:ext cx="0" cy="41148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 flipV="1">
                <a:off x="5211601" y="5543277"/>
                <a:ext cx="2722849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7939087" y="4827984"/>
                <a:ext cx="0" cy="73152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 flipV="1">
                <a:off x="7493602" y="4841118"/>
                <a:ext cx="457200" cy="0"/>
              </a:xfrm>
              <a:prstGeom prst="straightConnector1">
                <a:avLst/>
              </a:prstGeom>
              <a:ln w="28575"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9312" y="5229224"/>
              <a:ext cx="1009068" cy="256032"/>
            </a:xfrm>
            <a:prstGeom prst="rect">
              <a:avLst/>
            </a:prstGeom>
          </p:spPr>
        </p:pic>
      </p:grpSp>
      <p:sp>
        <p:nvSpPr>
          <p:cNvPr id="72" name="TextBox 71"/>
          <p:cNvSpPr txBox="1"/>
          <p:nvPr/>
        </p:nvSpPr>
        <p:spPr>
          <a:xfrm>
            <a:off x="245007" y="4644897"/>
            <a:ext cx="217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Exploit by one epoch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4729504" y="4703254"/>
            <a:ext cx="401296" cy="3281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50" name="Group 1049"/>
          <p:cNvGrpSpPr/>
          <p:nvPr/>
        </p:nvGrpSpPr>
        <p:grpSpPr>
          <a:xfrm>
            <a:off x="7980217" y="3141471"/>
            <a:ext cx="2698938" cy="1080519"/>
            <a:chOff x="7980217" y="3141471"/>
            <a:chExt cx="2698938" cy="1080519"/>
          </a:xfrm>
        </p:grpSpPr>
        <p:pic>
          <p:nvPicPr>
            <p:cNvPr id="1030" name="Picture 10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55851" y="3141471"/>
              <a:ext cx="2423304" cy="295011"/>
            </a:xfrm>
            <a:prstGeom prst="rect">
              <a:avLst/>
            </a:prstGeom>
          </p:spPr>
        </p:pic>
        <p:sp>
          <p:nvSpPr>
            <p:cNvPr id="1034" name="Rectangle 1033"/>
            <p:cNvSpPr/>
            <p:nvPr/>
          </p:nvSpPr>
          <p:spPr>
            <a:xfrm>
              <a:off x="7980217" y="3810729"/>
              <a:ext cx="630017" cy="4112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6" name="Straight Arrow Connector 1035"/>
            <p:cNvCxnSpPr>
              <a:stCxn id="1034" idx="0"/>
            </p:cNvCxnSpPr>
            <p:nvPr/>
          </p:nvCxnSpPr>
          <p:spPr>
            <a:xfrm flipV="1">
              <a:off x="8295226" y="3478221"/>
              <a:ext cx="236257" cy="3325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1" name="Group 1050"/>
          <p:cNvGrpSpPr/>
          <p:nvPr/>
        </p:nvGrpSpPr>
        <p:grpSpPr>
          <a:xfrm>
            <a:off x="9544050" y="3409950"/>
            <a:ext cx="2581275" cy="1002903"/>
            <a:chOff x="9544050" y="3409950"/>
            <a:chExt cx="2581275" cy="1002903"/>
          </a:xfrm>
        </p:grpSpPr>
        <p:sp>
          <p:nvSpPr>
            <p:cNvPr id="1031" name="TextBox 1030"/>
            <p:cNvSpPr txBox="1"/>
            <p:nvPr/>
          </p:nvSpPr>
          <p:spPr>
            <a:xfrm>
              <a:off x="9544050" y="3489523"/>
              <a:ext cx="25812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Size of hypothesis space, which makes the exploration </a:t>
              </a:r>
              <a:r>
                <a:rPr lang="en-US" u="sng" dirty="0"/>
                <a:t>adaptive</a:t>
              </a:r>
            </a:p>
          </p:txBody>
        </p:sp>
        <p:cxnSp>
          <p:nvCxnSpPr>
            <p:cNvPr id="1039" name="Straight Connector 1038"/>
            <p:cNvCxnSpPr/>
            <p:nvPr/>
          </p:nvCxnSpPr>
          <p:spPr>
            <a:xfrm>
              <a:off x="10274300" y="3409950"/>
              <a:ext cx="30473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9" name="Group 1048"/>
          <p:cNvGrpSpPr/>
          <p:nvPr/>
        </p:nvGrpSpPr>
        <p:grpSpPr>
          <a:xfrm>
            <a:off x="2467179" y="3203575"/>
            <a:ext cx="2744105" cy="2353072"/>
            <a:chOff x="2467179" y="3203575"/>
            <a:chExt cx="2744105" cy="235307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2470150" y="3203575"/>
              <a:ext cx="0" cy="2353072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2467179" y="3217900"/>
              <a:ext cx="1321561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45173" y="5229224"/>
              <a:ext cx="1152146" cy="256032"/>
            </a:xfrm>
            <a:prstGeom prst="rect">
              <a:avLst/>
            </a:prstGeom>
          </p:spPr>
        </p:pic>
        <p:cxnSp>
          <p:nvCxnSpPr>
            <p:cNvPr id="88" name="Straight Connector 87"/>
            <p:cNvCxnSpPr/>
            <p:nvPr/>
          </p:nvCxnSpPr>
          <p:spPr>
            <a:xfrm flipH="1">
              <a:off x="2474120" y="5544039"/>
              <a:ext cx="273716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52" name="Picture 10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675" y="3095624"/>
            <a:ext cx="2986100" cy="2700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74423" y="4198962"/>
            <a:ext cx="174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Length of epoch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1486" y="4764275"/>
            <a:ext cx="3520500" cy="3665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98A957-A0F4-1DBF-F36F-80850C17A4B9}"/>
              </a:ext>
            </a:extLst>
          </p:cNvPr>
          <p:cNvGrpSpPr/>
          <p:nvPr/>
        </p:nvGrpSpPr>
        <p:grpSpPr>
          <a:xfrm>
            <a:off x="7986189" y="1043034"/>
            <a:ext cx="3366051" cy="777460"/>
            <a:chOff x="7054574" y="503583"/>
            <a:chExt cx="3366051" cy="7774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3DC5D9-1B1E-604A-BB1C-245955A728B3}"/>
                </a:ext>
              </a:extLst>
            </p:cNvPr>
            <p:cNvSpPr txBox="1"/>
            <p:nvPr/>
          </p:nvSpPr>
          <p:spPr>
            <a:xfrm>
              <a:off x="7518398" y="503583"/>
              <a:ext cx="2902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CC00"/>
                  </a:solidFill>
                </a:rPr>
                <a:t>Reward estimation in MAB:</a:t>
              </a:r>
            </a:p>
          </p:txBody>
        </p:sp>
        <p:pic>
          <p:nvPicPr>
            <p:cNvPr id="12" name="Picture 8" descr="Download Paper Clipart Note Taking - Clip Art Take Note - Full ...">
              <a:extLst>
                <a:ext uri="{FF2B5EF4-FFF2-40B4-BE49-F238E27FC236}">
                  <a16:creationId xmlns:a16="http://schemas.microsoft.com/office/drawing/2014/main" id="{547FC61A-DBDC-6B95-73E1-310F3D37A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4574" y="561251"/>
              <a:ext cx="433318" cy="442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332BBB9-1959-999E-01E6-E7DB2A334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24417" y="835353"/>
              <a:ext cx="2626599" cy="445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181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72" grpId="0"/>
      <p:bldP spid="1029" grpId="0" animBg="1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775B6-1B8D-45FC-92F1-BC93AF4E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bandit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C8AC8-E3BA-4BF7-AD79-0F723DFAA5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20023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err="1"/>
                  <a:t>CoLin</a:t>
                </a:r>
                <a:r>
                  <a:rPr lang="en-US" sz="2800" dirty="0"/>
                  <a:t> [WWGW16]</a:t>
                </a:r>
              </a:p>
              <a:p>
                <a:pPr lvl="1"/>
                <a:r>
                  <a:rPr lang="en-US" sz="2400" dirty="0"/>
                  <a:t>Social influence among users: content and opinion sharing in social network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lvl="1"/>
                <a:r>
                  <a:rPr lang="en-US" sz="2400" dirty="0"/>
                  <a:t>Reward: weighted average of expected reward among friends</a:t>
                </a:r>
              </a:p>
              <a:p>
                <a:pPr lvl="1"/>
                <a:r>
                  <a:rPr lang="en-US" sz="2400" dirty="0"/>
                  <a:t>A </a:t>
                </a:r>
                <a:r>
                  <a:rPr lang="en-US" sz="2400" i="1" dirty="0" err="1">
                    <a:solidFill>
                      <a:srgbClr val="FF0000"/>
                    </a:solidFill>
                  </a:rPr>
                  <a:t>dN</a:t>
                </a:r>
                <a:r>
                  <a:rPr lang="en-US" sz="2400" i="1" dirty="0"/>
                  <a:t>-dimensional</a:t>
                </a:r>
                <a:r>
                  <a:rPr lang="en-US" sz="2400" dirty="0"/>
                  <a:t> LinUCB </a:t>
                </a: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C8AC8-E3BA-4BF7-AD79-0F723DFAA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200230" cy="4351338"/>
              </a:xfrm>
              <a:blipFill>
                <a:blip r:embed="rId2"/>
                <a:stretch>
                  <a:fillRect l="-1524" t="-2241" r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089B3-26F4-4125-8595-4F50352D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50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D85C8A3-17F4-4893-B0E2-FDE8A4BE1C2E}"/>
              </a:ext>
            </a:extLst>
          </p:cNvPr>
          <p:cNvGrpSpPr/>
          <p:nvPr/>
        </p:nvGrpSpPr>
        <p:grpSpPr>
          <a:xfrm>
            <a:off x="8740760" y="1216146"/>
            <a:ext cx="2373561" cy="2151034"/>
            <a:chOff x="1409516" y="2199310"/>
            <a:chExt cx="3016714" cy="335161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F81FD06-0F19-4AE2-9BDF-AA24F045067F}"/>
                </a:ext>
              </a:extLst>
            </p:cNvPr>
            <p:cNvGrpSpPr/>
            <p:nvPr/>
          </p:nvGrpSpPr>
          <p:grpSpPr>
            <a:xfrm>
              <a:off x="2596487" y="2199310"/>
              <a:ext cx="964692" cy="886367"/>
              <a:chOff x="2109632" y="2510860"/>
              <a:chExt cx="964692" cy="886367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93EDC36-E006-4AC0-A0A9-4A1381A46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9632" y="2510860"/>
                <a:ext cx="649224" cy="649224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CC71BD5C-72BB-4E8A-A38A-FB37297AD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1424" y="3054327"/>
                <a:ext cx="342900" cy="342900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51E0356-FF97-406A-B626-3CB6C49003C0}"/>
                </a:ext>
              </a:extLst>
            </p:cNvPr>
            <p:cNvGrpSpPr/>
            <p:nvPr/>
          </p:nvGrpSpPr>
          <p:grpSpPr>
            <a:xfrm>
              <a:off x="1409516" y="3300751"/>
              <a:ext cx="958710" cy="848989"/>
              <a:chOff x="1493822" y="3687875"/>
              <a:chExt cx="958710" cy="848989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369AFF7-5101-4EAC-8CE6-76D6AA495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3822" y="3687875"/>
                <a:ext cx="649224" cy="649224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B9228DF-635E-468D-A2EF-D0E0AA7C5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09632" y="4193964"/>
                <a:ext cx="342900" cy="342900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36B6A65-86B8-439F-A597-804C0A439D8F}"/>
                </a:ext>
              </a:extLst>
            </p:cNvPr>
            <p:cNvGrpSpPr/>
            <p:nvPr/>
          </p:nvGrpSpPr>
          <p:grpSpPr>
            <a:xfrm>
              <a:off x="3435071" y="4023469"/>
              <a:ext cx="991159" cy="827953"/>
              <a:chOff x="1494787" y="4551422"/>
              <a:chExt cx="991159" cy="827953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524F929-40AD-4A72-AC9B-3DDDAE7F8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4787" y="4551422"/>
                <a:ext cx="649224" cy="649224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1CFCBCA-1730-440E-A91B-DA49C619E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43046" y="5036475"/>
                <a:ext cx="342900" cy="3429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9CC68BD-03F9-45F1-9D08-9C35A914D7B5}"/>
                </a:ext>
              </a:extLst>
            </p:cNvPr>
            <p:cNvGrpSpPr/>
            <p:nvPr/>
          </p:nvGrpSpPr>
          <p:grpSpPr>
            <a:xfrm>
              <a:off x="2482610" y="4734799"/>
              <a:ext cx="928741" cy="816121"/>
              <a:chOff x="1558941" y="5405765"/>
              <a:chExt cx="928741" cy="816121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A7D5347-4DD8-4D3C-922D-BFEF584BAE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8941" y="5405765"/>
                <a:ext cx="649224" cy="649224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0DC692E-D133-4EC9-BFD8-AC1111482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44782" y="5878986"/>
                <a:ext cx="342900" cy="342900"/>
              </a:xfrm>
              <a:prstGeom prst="rect">
                <a:avLst/>
              </a:prstGeom>
            </p:spPr>
          </p:pic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D0F6BE9-1E15-4AB6-A186-D761D38F454C}"/>
                </a:ext>
              </a:extLst>
            </p:cNvPr>
            <p:cNvCxnSpPr/>
            <p:nvPr/>
          </p:nvCxnSpPr>
          <p:spPr>
            <a:xfrm>
              <a:off x="2991738" y="3004336"/>
              <a:ext cx="668085" cy="94563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4C357EF-09A5-4146-8BCD-03983490B572}"/>
                </a:ext>
              </a:extLst>
            </p:cNvPr>
            <p:cNvCxnSpPr>
              <a:endCxn id="22" idx="3"/>
            </p:cNvCxnSpPr>
            <p:nvPr/>
          </p:nvCxnSpPr>
          <p:spPr>
            <a:xfrm flipH="1">
              <a:off x="2058740" y="2971713"/>
              <a:ext cx="786451" cy="65365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85BF939-C64D-433A-9E6C-89764BE68BF4}"/>
                </a:ext>
              </a:extLst>
            </p:cNvPr>
            <p:cNvCxnSpPr/>
            <p:nvPr/>
          </p:nvCxnSpPr>
          <p:spPr>
            <a:xfrm flipH="1" flipV="1">
              <a:off x="1917259" y="4131452"/>
              <a:ext cx="622417" cy="60145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D530E86-F595-4264-B981-120D1DDDD19E}"/>
                </a:ext>
              </a:extLst>
            </p:cNvPr>
            <p:cNvCxnSpPr/>
            <p:nvPr/>
          </p:nvCxnSpPr>
          <p:spPr>
            <a:xfrm flipV="1">
              <a:off x="2727939" y="3085351"/>
              <a:ext cx="178924" cy="152014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DE6C6D6-1A89-4C48-8866-3CE6E2770765}"/>
                </a:ext>
              </a:extLst>
            </p:cNvPr>
            <p:cNvCxnSpPr>
              <a:endCxn id="23" idx="0"/>
            </p:cNvCxnSpPr>
            <p:nvPr/>
          </p:nvCxnSpPr>
          <p:spPr>
            <a:xfrm flipH="1" flipV="1">
              <a:off x="2196776" y="3806840"/>
              <a:ext cx="1277627" cy="37995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99DAFBC-B7E0-45FD-B712-00D0580054A2}"/>
                </a:ext>
              </a:extLst>
            </p:cNvPr>
            <p:cNvCxnSpPr>
              <a:stCxn id="20" idx="1"/>
            </p:cNvCxnSpPr>
            <p:nvPr/>
          </p:nvCxnSpPr>
          <p:spPr>
            <a:xfrm flipH="1">
              <a:off x="2913495" y="4348081"/>
              <a:ext cx="521576" cy="3716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378FF05F-1584-4B15-A436-5AAF0BD2FAB4}"/>
              </a:ext>
            </a:extLst>
          </p:cNvPr>
          <p:cNvGraphicFramePr>
            <a:graphicFrameLocks noGrp="1"/>
          </p:cNvGraphicFramePr>
          <p:nvPr/>
        </p:nvGraphicFramePr>
        <p:xfrm>
          <a:off x="8936741" y="4722545"/>
          <a:ext cx="2177580" cy="15964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12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12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12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123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Gill Sans Light" charset="0"/>
                          <a:ea typeface="Gill Sans Light" charset="0"/>
                          <a:cs typeface="Gill Sans Light" charset="0"/>
                        </a:rPr>
                        <a:t>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6044DCA5-099A-4C3E-837A-4C75BCA77608}"/>
              </a:ext>
            </a:extLst>
          </p:cNvPr>
          <p:cNvGrpSpPr/>
          <p:nvPr/>
        </p:nvGrpSpPr>
        <p:grpSpPr>
          <a:xfrm>
            <a:off x="8504342" y="4338655"/>
            <a:ext cx="2561542" cy="1980383"/>
            <a:chOff x="7119594" y="1759709"/>
            <a:chExt cx="4059754" cy="355037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F9E924C-508C-4AFC-8253-365E5450B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594" y="2400243"/>
              <a:ext cx="649224" cy="64922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4C9269A-5B95-4E8C-B71E-F30AD0B42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594" y="3106800"/>
              <a:ext cx="649224" cy="64922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988D6FD-28DA-41F9-9B97-D0422FBFB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5721" y="1790446"/>
              <a:ext cx="649224" cy="64922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034E9BD-C6AE-4CBD-AF3F-929BAD91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0152" y="1759709"/>
              <a:ext cx="649224" cy="64922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8E098B9-4789-4B8D-84B3-6DDB5EB0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5680" y="1775737"/>
              <a:ext cx="649224" cy="64922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9A3CEBE-C6A6-48C0-9F7F-12541041E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0124" y="1759709"/>
              <a:ext cx="649224" cy="64922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2896734-5166-44D1-B313-A61ADBCBC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594" y="3872808"/>
              <a:ext cx="649224" cy="64922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535912D-A156-4A42-8E77-0FD89804E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6497" y="4660861"/>
              <a:ext cx="649224" cy="64922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11DA38-B542-47C0-BF00-2F00D6EDA4B5}"/>
              </a:ext>
            </a:extLst>
          </p:cNvPr>
          <p:cNvGrpSpPr/>
          <p:nvPr/>
        </p:nvGrpSpPr>
        <p:grpSpPr>
          <a:xfrm>
            <a:off x="8809629" y="3656156"/>
            <a:ext cx="2489365" cy="721145"/>
            <a:chOff x="9294099" y="2640533"/>
            <a:chExt cx="2489365" cy="721145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F367BB50-62EB-4521-9F49-9DA38F868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4099" y="2880138"/>
              <a:ext cx="441942" cy="267898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16F23F4-AEFF-44C4-B6C6-CA2316FFA1CA}"/>
                </a:ext>
              </a:extLst>
            </p:cNvPr>
            <p:cNvGrpSpPr/>
            <p:nvPr/>
          </p:nvGrpSpPr>
          <p:grpSpPr>
            <a:xfrm>
              <a:off x="9671588" y="2640533"/>
              <a:ext cx="2111876" cy="721145"/>
              <a:chOff x="9982200" y="1582527"/>
              <a:chExt cx="2111876" cy="721145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F815AD1A-B45B-4C46-8E57-2DFBAF17D7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933973" y="1582527"/>
                <a:ext cx="1160103" cy="721145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802CDDD-D65A-4C83-B0EE-CF920638BE23}"/>
                  </a:ext>
                </a:extLst>
              </p:cNvPr>
              <p:cNvSpPr txBox="1"/>
              <p:nvPr/>
            </p:nvSpPr>
            <p:spPr>
              <a:xfrm>
                <a:off x="9982200" y="1758434"/>
                <a:ext cx="15507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which</a:t>
                </a:r>
                <a:endParaRPr lang="en-US" dirty="0"/>
              </a:p>
            </p:txBody>
          </p:sp>
        </p:grpSp>
      </p:grpSp>
      <p:sp>
        <p:nvSpPr>
          <p:cNvPr id="41" name="Right Arrow 39">
            <a:extLst>
              <a:ext uri="{FF2B5EF4-FFF2-40B4-BE49-F238E27FC236}">
                <a16:creationId xmlns:a16="http://schemas.microsoft.com/office/drawing/2014/main" id="{C8A87106-E654-411E-93FC-16BA4393F4A1}"/>
              </a:ext>
            </a:extLst>
          </p:cNvPr>
          <p:cNvSpPr/>
          <p:nvPr/>
        </p:nvSpPr>
        <p:spPr>
          <a:xfrm rot="5400000">
            <a:off x="9705333" y="3406511"/>
            <a:ext cx="311172" cy="354378"/>
          </a:xfrm>
          <a:prstGeom prst="rightArrow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4D89576-A7D7-48E2-A3DB-7C47F36BA6D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7852" y="4184985"/>
            <a:ext cx="2735692" cy="456992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7FBBB22-B452-4F0B-9792-38E0CA7E0F2B}"/>
              </a:ext>
            </a:extLst>
          </p:cNvPr>
          <p:cNvGrpSpPr/>
          <p:nvPr/>
        </p:nvGrpSpPr>
        <p:grpSpPr>
          <a:xfrm>
            <a:off x="4524852" y="4153130"/>
            <a:ext cx="3882253" cy="590235"/>
            <a:chOff x="4524852" y="4153130"/>
            <a:chExt cx="3882253" cy="59023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0FA1BBD7-9949-49F4-BF02-5BFC08C5C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524852" y="4153130"/>
              <a:ext cx="3882253" cy="590235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632778F-962E-49C2-B823-EBD62AE5F422}"/>
                </a:ext>
              </a:extLst>
            </p:cNvPr>
            <p:cNvSpPr/>
            <p:nvPr/>
          </p:nvSpPr>
          <p:spPr>
            <a:xfrm>
              <a:off x="7026961" y="4199669"/>
              <a:ext cx="1247327" cy="28504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1BDBE6DA-60F6-40DD-851F-29318AAE403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56250" y="2878757"/>
            <a:ext cx="1306926" cy="544215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E8035620-047A-4EFC-9FFB-DD6726BA1FC2}"/>
              </a:ext>
            </a:extLst>
          </p:cNvPr>
          <p:cNvGrpSpPr/>
          <p:nvPr/>
        </p:nvGrpSpPr>
        <p:grpSpPr>
          <a:xfrm>
            <a:off x="4444983" y="4755861"/>
            <a:ext cx="3674322" cy="2031325"/>
            <a:chOff x="4444983" y="4755861"/>
            <a:chExt cx="3674322" cy="2031325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20D44D5-0ABD-433B-BA7C-DA11E07F7A09}"/>
                </a:ext>
              </a:extLst>
            </p:cNvPr>
            <p:cNvGrpSpPr/>
            <p:nvPr/>
          </p:nvGrpSpPr>
          <p:grpSpPr>
            <a:xfrm>
              <a:off x="4444983" y="4755861"/>
              <a:ext cx="3674322" cy="2031325"/>
              <a:chOff x="4444983" y="4755861"/>
              <a:chExt cx="3674322" cy="20313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FFD854F-902A-4259-9AC8-4EEB2FF66B45}"/>
                      </a:ext>
                    </a:extLst>
                  </p:cNvPr>
                  <p:cNvSpPr txBox="1"/>
                  <p:nvPr/>
                </p:nvSpPr>
                <p:spPr>
                  <a:xfrm>
                    <a:off x="4444983" y="4755861"/>
                    <a:ext cx="3674322" cy="2031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dirty="0"/>
                      <a:t>When</a:t>
                    </a:r>
                    <a:r>
                      <a:rPr lang="zh-CN" altLang="en-US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zh-CN" i="1">
                            <a:latin typeface="Cambria Math" charset="0"/>
                          </a:rPr>
                          <m:t>𝑊</m:t>
                        </m:r>
                      </m:oMath>
                    </a14:m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is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uniform,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 err="1"/>
                      <a:t>i.e</a:t>
                    </a:r>
                    <a:r>
                      <a:rPr lang="en-US" altLang="zh-CN" dirty="0"/>
                      <a:t>,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all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users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are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uniformly</a:t>
                    </a:r>
                    <a:r>
                      <a:rPr lang="zh-CN" altLang="en-US" dirty="0"/>
                      <a:t> </a:t>
                    </a:r>
                    <a:r>
                      <a:rPr lang="en-US" altLang="zh-CN" dirty="0"/>
                      <a:t>connected to share:</a:t>
                    </a:r>
                    <a:r>
                      <a:rPr lang="zh-CN" altLang="en-US" dirty="0"/>
                      <a:t> </a:t>
                    </a:r>
                    <a:endParaRPr lang="en-US" altLang="zh-CN" dirty="0"/>
                  </a:p>
                  <a:p>
                    <a:endParaRPr lang="en-US" altLang="zh-CN" dirty="0"/>
                  </a:p>
                  <a:p>
                    <a:endParaRPr lang="en-US" altLang="zh-CN" dirty="0"/>
                  </a:p>
                  <a:p>
                    <a:endParaRPr lang="en-US" altLang="zh-CN" dirty="0"/>
                  </a:p>
                  <a:p>
                    <a:r>
                      <a:rPr lang="en-US" altLang="zh-CN" dirty="0"/>
                      <a:t>Regret:</a:t>
                    </a:r>
                    <a:r>
                      <a:rPr lang="zh-CN" altLang="en-US" dirty="0"/>
                      <a:t> </a:t>
                    </a:r>
                  </a:p>
                  <a:p>
                    <a:endParaRPr lang="en-US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BFFD854F-902A-4259-9AC8-4EEB2FF66B4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4983" y="4755861"/>
                    <a:ext cx="3674322" cy="2031325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1327" t="-150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C48E2D28-4683-4E04-BB1E-1C663AA338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52727" y="5396757"/>
                <a:ext cx="1426501" cy="612243"/>
              </a:xfrm>
              <a:prstGeom prst="rect">
                <a:avLst/>
              </a:prstGeom>
            </p:spPr>
          </p:pic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6F744F5-2842-42D4-83FA-3298297B0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373230" y="6189459"/>
              <a:ext cx="1577531" cy="294222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2F58770-072D-440E-87EC-AA1152A4EFEC}"/>
              </a:ext>
            </a:extLst>
          </p:cNvPr>
          <p:cNvGrpSpPr/>
          <p:nvPr/>
        </p:nvGrpSpPr>
        <p:grpSpPr>
          <a:xfrm>
            <a:off x="776162" y="4641977"/>
            <a:ext cx="3255619" cy="1725355"/>
            <a:chOff x="824338" y="4465985"/>
            <a:chExt cx="3255619" cy="172535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FEAA205-A3C6-4C09-A231-BD55774E25AD}"/>
                </a:ext>
              </a:extLst>
            </p:cNvPr>
            <p:cNvGrpSpPr/>
            <p:nvPr/>
          </p:nvGrpSpPr>
          <p:grpSpPr>
            <a:xfrm>
              <a:off x="824338" y="4465985"/>
              <a:ext cx="3255619" cy="1725355"/>
              <a:chOff x="5043565" y="5251535"/>
              <a:chExt cx="3255619" cy="1481817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BFDF751B-C7ED-4A4C-B408-DC23936513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221466" y="6456593"/>
                <a:ext cx="1195424" cy="259381"/>
              </a:xfrm>
              <a:prstGeom prst="rect">
                <a:avLst/>
              </a:prstGeom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302A77E-FFAD-433D-94E8-4A81D0993CE2}"/>
                  </a:ext>
                </a:extLst>
              </p:cNvPr>
              <p:cNvSpPr txBox="1"/>
              <p:nvPr/>
            </p:nvSpPr>
            <p:spPr>
              <a:xfrm>
                <a:off x="5132671" y="5251535"/>
                <a:ext cx="2509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Closed form estimator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0FAEBE5-A5F6-49D1-B9A1-F261A031E5AD}"/>
                  </a:ext>
                </a:extLst>
              </p:cNvPr>
              <p:cNvSpPr/>
              <p:nvPr/>
            </p:nvSpPr>
            <p:spPr>
              <a:xfrm>
                <a:off x="5043565" y="5271196"/>
                <a:ext cx="3255619" cy="14621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9CDD5D36-4489-40CE-B9CD-8E637BF0A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881001" y="5370938"/>
              <a:ext cx="2465580" cy="510121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D72B721A-0863-4A18-9B32-A1D8D7940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54943" y="4945974"/>
              <a:ext cx="3117852" cy="490497"/>
            </a:xfrm>
            <a:prstGeom prst="rect">
              <a:avLst/>
            </a:prstGeom>
          </p:spPr>
        </p:pic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C8FA4F7-59C1-46C1-9081-FB708B8CF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196830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Non-stationary bandits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51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Problem formulation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057985" y="2350053"/>
            <a:ext cx="5542676" cy="858253"/>
            <a:chOff x="2753185" y="2261705"/>
            <a:chExt cx="5542676" cy="85825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185" y="2482079"/>
              <a:ext cx="980688" cy="63787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3858" y="2451845"/>
              <a:ext cx="1010835" cy="66811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850" y="2478685"/>
              <a:ext cx="953921" cy="64127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888383" y="2261705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91620" y="3308625"/>
            <a:ext cx="5854284" cy="1375049"/>
            <a:chOff x="2586820" y="3220277"/>
            <a:chExt cx="5854284" cy="1375049"/>
          </a:xfrm>
        </p:grpSpPr>
        <p:pic>
          <p:nvPicPr>
            <p:cNvPr id="22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6820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333" y="3220277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Image result for bandit machin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977" y="3251199"/>
              <a:ext cx="1344127" cy="134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5892800" y="3423479"/>
              <a:ext cx="24074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…</a:t>
              </a:r>
            </a:p>
          </p:txBody>
        </p:sp>
      </p:grpSp>
      <p:pic>
        <p:nvPicPr>
          <p:cNvPr id="26" name="Picture 2" descr="mage result for robo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238" y="4945486"/>
            <a:ext cx="827242" cy="8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4852508" y="5168056"/>
            <a:ext cx="315074" cy="382101"/>
            <a:chOff x="5382479" y="5128591"/>
            <a:chExt cx="315074" cy="382101"/>
          </a:xfrm>
        </p:grpSpPr>
        <p:pic>
          <p:nvPicPr>
            <p:cNvPr id="28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382479" y="5128591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444323" y="5256694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Free photo: Dollar sign - 3d, Investment, Jackpot - Free Download ...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5519418" y="5186017"/>
              <a:ext cx="178135" cy="25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4" descr="Controller, emergency, escape, evacuate, lever, pull, push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1913">
            <a:off x="5264401" y="4795066"/>
            <a:ext cx="543340" cy="5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/>
        </p:nvGrpSpPr>
        <p:grpSpPr>
          <a:xfrm>
            <a:off x="388730" y="3812208"/>
            <a:ext cx="2344763" cy="695138"/>
            <a:chOff x="499166" y="3891721"/>
            <a:chExt cx="2344763" cy="695138"/>
          </a:xfrm>
        </p:grpSpPr>
        <p:sp>
          <p:nvSpPr>
            <p:cNvPr id="34" name="TextBox 33"/>
            <p:cNvSpPr txBox="1"/>
            <p:nvPr/>
          </p:nvSpPr>
          <p:spPr>
            <a:xfrm>
              <a:off x="499166" y="3891721"/>
              <a:ext cx="1289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Actions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6263" y="4263377"/>
              <a:ext cx="2327666" cy="323482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388730" y="2500243"/>
            <a:ext cx="128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Reward distribution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88730" y="5023817"/>
            <a:ext cx="1634434" cy="977762"/>
            <a:chOff x="388730" y="5023817"/>
            <a:chExt cx="1634434" cy="977762"/>
          </a:xfrm>
        </p:grpSpPr>
        <p:sp>
          <p:nvSpPr>
            <p:cNvPr id="43" name="TextBox 42"/>
            <p:cNvSpPr txBox="1"/>
            <p:nvPr/>
          </p:nvSpPr>
          <p:spPr>
            <a:xfrm>
              <a:off x="388730" y="5023817"/>
              <a:ext cx="16344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Agent/learner/policy</a:t>
              </a: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4679" y="5664816"/>
              <a:ext cx="1125095" cy="336763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3756804" y="5000619"/>
            <a:ext cx="957886" cy="649798"/>
            <a:chOff x="3584063" y="5078755"/>
            <a:chExt cx="957886" cy="649798"/>
          </a:xfrm>
        </p:grpSpPr>
        <p:sp>
          <p:nvSpPr>
            <p:cNvPr id="46" name="TextBox 45"/>
            <p:cNvSpPr txBox="1"/>
            <p:nvPr/>
          </p:nvSpPr>
          <p:spPr>
            <a:xfrm>
              <a:off x="3584063" y="5078755"/>
              <a:ext cx="957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Reward</a:t>
              </a: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08213" y="5357075"/>
              <a:ext cx="600079" cy="371478"/>
            </a:xfrm>
            <a:prstGeom prst="rect">
              <a:avLst/>
            </a:prstGeom>
          </p:spPr>
        </p:pic>
      </p:grpSp>
      <p:grpSp>
        <p:nvGrpSpPr>
          <p:cNvPr id="72" name="Group 71"/>
          <p:cNvGrpSpPr/>
          <p:nvPr/>
        </p:nvGrpSpPr>
        <p:grpSpPr>
          <a:xfrm>
            <a:off x="1201738" y="5629689"/>
            <a:ext cx="4764119" cy="850182"/>
            <a:chOff x="1201738" y="5629689"/>
            <a:chExt cx="4764119" cy="850182"/>
          </a:xfrm>
        </p:grpSpPr>
        <p:sp>
          <p:nvSpPr>
            <p:cNvPr id="41" name="TextBox 40"/>
            <p:cNvSpPr txBox="1"/>
            <p:nvPr/>
          </p:nvSpPr>
          <p:spPr>
            <a:xfrm>
              <a:off x="1610499" y="5895096"/>
              <a:ext cx="43553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History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is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no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longer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helpful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and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may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even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be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misleading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in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the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player’s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decision-making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201738" y="5629689"/>
              <a:ext cx="355600" cy="39487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911242" y="4934221"/>
            <a:ext cx="3538291" cy="1874061"/>
            <a:chOff x="2064167" y="4690005"/>
            <a:chExt cx="3538291" cy="1874061"/>
          </a:xfrm>
        </p:grpSpPr>
        <p:cxnSp>
          <p:nvCxnSpPr>
            <p:cNvPr id="57" name="Straight Arrow Connector 56"/>
            <p:cNvCxnSpPr/>
            <p:nvPr/>
          </p:nvCxnSpPr>
          <p:spPr>
            <a:xfrm flipV="1">
              <a:off x="2514600" y="6112134"/>
              <a:ext cx="2823268" cy="346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2514600" y="4767114"/>
              <a:ext cx="0" cy="13796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945163" y="6194734"/>
              <a:ext cx="16572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Time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 rot="16200000">
              <a:off x="1791817" y="4962355"/>
              <a:ext cx="914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Regret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461167" y="80946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5825809" y="5092017"/>
            <a:ext cx="6184376" cy="5378499"/>
            <a:chOff x="5825809" y="5092017"/>
            <a:chExt cx="6184376" cy="5378499"/>
          </a:xfrm>
        </p:grpSpPr>
        <p:sp>
          <p:nvSpPr>
            <p:cNvPr id="55" name="Arc 54"/>
            <p:cNvSpPr/>
            <p:nvPr/>
          </p:nvSpPr>
          <p:spPr>
            <a:xfrm rot="18481685">
              <a:off x="6569103" y="5029434"/>
              <a:ext cx="4697788" cy="6184376"/>
            </a:xfrm>
            <a:prstGeom prst="arc">
              <a:avLst>
                <a:gd name="adj1" fmla="val 15994470"/>
                <a:gd name="adj2" fmla="val 18268608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438740" y="5092017"/>
              <a:ext cx="454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8000"/>
                  </a:solidFill>
                  <a:sym typeface="Wingdings"/>
                </a:rPr>
                <a:t></a:t>
              </a:r>
              <a:endParaRPr lang="en-US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071523" y="4693111"/>
            <a:ext cx="1093957" cy="778418"/>
            <a:chOff x="8071523" y="4693111"/>
            <a:chExt cx="1093957" cy="778418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8071523" y="4693111"/>
              <a:ext cx="873457" cy="77841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8710611" y="4743895"/>
              <a:ext cx="454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0000"/>
                  </a:solidFill>
                  <a:sym typeface="Wingdings"/>
                </a:rPr>
                <a:t>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713480" y="2308535"/>
            <a:ext cx="5997132" cy="899771"/>
            <a:chOff x="2713480" y="2308535"/>
            <a:chExt cx="5997132" cy="899771"/>
          </a:xfrm>
        </p:grpSpPr>
        <p:grpSp>
          <p:nvGrpSpPr>
            <p:cNvPr id="79" name="Group 78"/>
            <p:cNvGrpSpPr/>
            <p:nvPr/>
          </p:nvGrpSpPr>
          <p:grpSpPr>
            <a:xfrm>
              <a:off x="3057985" y="2360248"/>
              <a:ext cx="5457084" cy="832940"/>
              <a:chOff x="3377175" y="2275144"/>
              <a:chExt cx="4667531" cy="832940"/>
            </a:xfrm>
          </p:grpSpPr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3849" y="2470205"/>
                <a:ext cx="885818" cy="637879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26250" y="2434646"/>
                <a:ext cx="918456" cy="668113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7175" y="2481929"/>
                <a:ext cx="809880" cy="618717"/>
              </a:xfrm>
              <a:prstGeom prst="rect">
                <a:avLst/>
              </a:prstGeom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6049208" y="2275144"/>
                <a:ext cx="8241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/>
                  <a:t>…</a:t>
                </a:r>
              </a:p>
            </p:txBody>
          </p:sp>
        </p:grpSp>
        <p:sp>
          <p:nvSpPr>
            <p:cNvPr id="84" name="Rectangle 83"/>
            <p:cNvSpPr/>
            <p:nvPr/>
          </p:nvSpPr>
          <p:spPr>
            <a:xfrm>
              <a:off x="2713480" y="2350053"/>
              <a:ext cx="5997132" cy="858253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040022" y="2308535"/>
              <a:ext cx="1799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</a:rPr>
                <a:t>Non-stationary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8" name="Cloud Callout 87"/>
          <p:cNvSpPr/>
          <p:nvPr/>
        </p:nvSpPr>
        <p:spPr>
          <a:xfrm>
            <a:off x="2388742" y="4652753"/>
            <a:ext cx="2337696" cy="517668"/>
          </a:xfrm>
          <a:prstGeom prst="cloudCallout">
            <a:avLst>
              <a:gd name="adj1" fmla="val -39133"/>
              <a:gd name="adj2" fmla="val 8589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>
                <a:solidFill>
                  <a:schemeClr val="tx1"/>
                </a:solidFill>
              </a:rPr>
              <a:t>I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need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to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be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adaptive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about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potential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changes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in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the</a:t>
            </a:r>
            <a:r>
              <a:rPr lang="zh-CN" altLang="en-US" sz="900" dirty="0">
                <a:solidFill>
                  <a:schemeClr val="tx1"/>
                </a:solidFill>
              </a:rPr>
              <a:t> </a:t>
            </a:r>
            <a:r>
              <a:rPr lang="en-US" altLang="zh-CN" sz="900" dirty="0">
                <a:solidFill>
                  <a:schemeClr val="tx1"/>
                </a:solidFill>
              </a:rPr>
              <a:t>environment</a:t>
            </a:r>
            <a:endParaRPr lang="en-US" sz="900" dirty="0">
              <a:solidFill>
                <a:schemeClr val="tx1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8800129" y="1784423"/>
            <a:ext cx="3418001" cy="2426573"/>
            <a:chOff x="8945901" y="1784423"/>
            <a:chExt cx="3418001" cy="2426573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003" y="1784423"/>
              <a:ext cx="3079618" cy="1717882"/>
            </a:xfrm>
            <a:prstGeom prst="rect">
              <a:avLst/>
            </a:prstGeom>
          </p:spPr>
        </p:pic>
        <p:sp>
          <p:nvSpPr>
            <p:cNvPr id="90" name="TextBox 89"/>
            <p:cNvSpPr txBox="1"/>
            <p:nvPr/>
          </p:nvSpPr>
          <p:spPr>
            <a:xfrm>
              <a:off x="8945901" y="3472332"/>
              <a:ext cx="34180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Gill Sans Light" charset="0"/>
                  <a:ea typeface="Gill Sans Light" charset="0"/>
                  <a:cs typeface="Gill Sans Light" charset="0"/>
                </a:rPr>
                <a:t>Real-time click-through-rate of </a:t>
              </a:r>
              <a:r>
                <a:rPr lang="en-US" altLang="zh-CN" sz="1400" dirty="0">
                  <a:latin typeface="Gill Sans Light" charset="0"/>
                  <a:ea typeface="Gill Sans Light" charset="0"/>
                  <a:cs typeface="Gill Sans Light" charset="0"/>
                </a:rPr>
                <a:t>4</a:t>
              </a:r>
              <a:r>
                <a:rPr lang="zh-CN" altLang="en-US" sz="1400" dirty="0">
                  <a:latin typeface="Gill Sans Light" charset="0"/>
                  <a:ea typeface="Gill Sans Light" charset="0"/>
                  <a:cs typeface="Gill Sans Light" charset="0"/>
                </a:rPr>
                <a:t> </a:t>
              </a:r>
              <a:r>
                <a:rPr lang="en-US" sz="1400" dirty="0">
                  <a:latin typeface="Gill Sans Light" charset="0"/>
                  <a:ea typeface="Gill Sans Light" charset="0"/>
                  <a:cs typeface="Gill Sans Light" charset="0"/>
                </a:rPr>
                <a:t>news articles collected from Yahoo user click log dataset </a:t>
              </a:r>
            </a:p>
          </p:txBody>
        </p:sp>
      </p:grpSp>
      <p:pic>
        <p:nvPicPr>
          <p:cNvPr id="61" name="Picture 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459" y="3095071"/>
            <a:ext cx="1303827" cy="30915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495468" y="3107354"/>
            <a:ext cx="735143" cy="334642"/>
            <a:chOff x="1495468" y="3107354"/>
            <a:chExt cx="735143" cy="33464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495468" y="3115832"/>
              <a:ext cx="191948" cy="29542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708" y="3107354"/>
              <a:ext cx="427903" cy="334642"/>
            </a:xfrm>
            <a:prstGeom prst="rect">
              <a:avLst/>
            </a:prstGeom>
          </p:spPr>
        </p:pic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4825" y="6413500"/>
            <a:ext cx="2743200" cy="365125"/>
          </a:xfrm>
        </p:spPr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76713" y="4350984"/>
            <a:ext cx="196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What’s the deal?</a:t>
            </a:r>
          </a:p>
        </p:txBody>
      </p:sp>
    </p:spTree>
    <p:extLst>
      <p:ext uri="{BB962C8B-B14F-4D97-AF65-F5344CB8AC3E}">
        <p14:creationId xmlns:p14="http://schemas.microsoft.com/office/powerpoint/2010/main" val="405131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Non-stationarity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52</a:t>
            </a:fld>
            <a:endParaRPr lang="en-US"/>
          </a:p>
        </p:txBody>
      </p:sp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Different types of non-stationary environments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Piecewise stationary</a:t>
            </a:r>
            <a:r>
              <a:rPr lang="zh-CN" altLang="en-US" dirty="0"/>
              <a:t> </a:t>
            </a:r>
            <a:r>
              <a:rPr lang="en-US" altLang="zh-CN" dirty="0"/>
              <a:t>environments</a:t>
            </a:r>
            <a:endParaRPr lang="en-US" dirty="0"/>
          </a:p>
          <a:p>
            <a:pPr marL="685800" lvl="2">
              <a:spcBef>
                <a:spcPts val="1000"/>
              </a:spcBef>
            </a:pPr>
            <a:r>
              <a:rPr lang="en-US" dirty="0"/>
              <a:t>Gradually changing</a:t>
            </a:r>
            <a:r>
              <a:rPr lang="zh-CN" altLang="en-US" dirty="0"/>
              <a:t> </a:t>
            </a:r>
            <a:r>
              <a:rPr lang="en-US" altLang="zh-CN" dirty="0"/>
              <a:t>environments</a:t>
            </a:r>
            <a:endParaRPr lang="en-US" dirty="0"/>
          </a:p>
          <a:p>
            <a:pPr marL="457200" lvl="2" indent="0">
              <a:spcBef>
                <a:spcPts val="1000"/>
              </a:spcBef>
              <a:buNone/>
            </a:pPr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901700" y="3293780"/>
            <a:ext cx="4772440" cy="2698806"/>
            <a:chOff x="2412798" y="2063378"/>
            <a:chExt cx="8270499" cy="4112959"/>
          </a:xfrm>
        </p:grpSpPr>
        <p:cxnSp>
          <p:nvCxnSpPr>
            <p:cNvPr id="91" name="Straight Arrow Connector 90"/>
            <p:cNvCxnSpPr/>
            <p:nvPr/>
          </p:nvCxnSpPr>
          <p:spPr>
            <a:xfrm flipV="1">
              <a:off x="3097530" y="2657341"/>
              <a:ext cx="0" cy="28887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3097531" y="5534370"/>
              <a:ext cx="7025404" cy="11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9185965" y="5571450"/>
              <a:ext cx="1497332" cy="604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 rot="16200000">
              <a:off x="1078192" y="3397984"/>
              <a:ext cx="3239156" cy="569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Expected</a:t>
              </a:r>
              <a:r>
                <a:rPr lang="zh-CN" altLang="en-US" dirty="0"/>
                <a:t> </a:t>
              </a:r>
              <a:r>
                <a:rPr lang="en-US" dirty="0"/>
                <a:t>Reward</a:t>
              </a:r>
            </a:p>
          </p:txBody>
        </p:sp>
      </p:grpSp>
      <p:cxnSp>
        <p:nvCxnSpPr>
          <p:cNvPr id="95" name="Straight Connector 94"/>
          <p:cNvCxnSpPr/>
          <p:nvPr/>
        </p:nvCxnSpPr>
        <p:spPr>
          <a:xfrm>
            <a:off x="3029303" y="3971811"/>
            <a:ext cx="5207" cy="12366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1301360" y="3532204"/>
            <a:ext cx="1737379" cy="459283"/>
            <a:chOff x="2637330" y="3813257"/>
            <a:chExt cx="2889160" cy="521830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2637330" y="4335087"/>
              <a:ext cx="288916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7"/>
            <p:cNvGrpSpPr/>
            <p:nvPr/>
          </p:nvGrpSpPr>
          <p:grpSpPr>
            <a:xfrm>
              <a:off x="3007538" y="3813257"/>
              <a:ext cx="2008414" cy="477769"/>
              <a:chOff x="3478310" y="4301544"/>
              <a:chExt cx="2008414" cy="477769"/>
            </a:xfrm>
          </p:grpSpPr>
          <p:pic>
            <p:nvPicPr>
              <p:cNvPr id="99" name="Picture 8" descr="Image result for soccer player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478310" y="4301544"/>
                <a:ext cx="328386" cy="4777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10" descr="Image result for tennis player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957566" y="4302577"/>
                <a:ext cx="476736" cy="4767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1" name="Picture 100" descr="Image result for basketball play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6489" y="4339600"/>
                <a:ext cx="439713" cy="4397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" name="Picture 14" descr="Image result for baseball play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453" y="4364818"/>
                <a:ext cx="384271" cy="4144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3" name="Group 102"/>
          <p:cNvGrpSpPr/>
          <p:nvPr/>
        </p:nvGrpSpPr>
        <p:grpSpPr>
          <a:xfrm>
            <a:off x="3042332" y="4803065"/>
            <a:ext cx="2224111" cy="399005"/>
            <a:chOff x="5534791" y="1984457"/>
            <a:chExt cx="2776487" cy="558852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5534791" y="2540600"/>
              <a:ext cx="2655517" cy="27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oup 104"/>
            <p:cNvGrpSpPr/>
            <p:nvPr/>
          </p:nvGrpSpPr>
          <p:grpSpPr>
            <a:xfrm>
              <a:off x="5760263" y="1984457"/>
              <a:ext cx="2551015" cy="477769"/>
              <a:chOff x="6231035" y="2472744"/>
              <a:chExt cx="2551015" cy="477769"/>
            </a:xfrm>
          </p:grpSpPr>
          <p:pic>
            <p:nvPicPr>
              <p:cNvPr id="106" name="Picture 8" descr="Image result for soccer player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231035" y="2472744"/>
                <a:ext cx="328386" cy="4777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" name="Picture 10" descr="Image result for tennis player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710291" y="2473777"/>
                <a:ext cx="476736" cy="4767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12" descr="Image result for basketball player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9214" y="2510800"/>
                <a:ext cx="439713" cy="4397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14" descr="Image result for baseball play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5178" y="2536018"/>
                <a:ext cx="384271" cy="4144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" name="Picture 16" descr="Image result for soccer player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70886" y="2539349"/>
                <a:ext cx="411164" cy="411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11" name="Group 110"/>
          <p:cNvGrpSpPr/>
          <p:nvPr/>
        </p:nvGrpSpPr>
        <p:grpSpPr>
          <a:xfrm>
            <a:off x="1298739" y="4134642"/>
            <a:ext cx="1726154" cy="414785"/>
            <a:chOff x="2620158" y="2697825"/>
            <a:chExt cx="2889160" cy="471489"/>
          </a:xfrm>
        </p:grpSpPr>
        <p:cxnSp>
          <p:nvCxnSpPr>
            <p:cNvPr id="112" name="Straight Connector 111"/>
            <p:cNvCxnSpPr/>
            <p:nvPr/>
          </p:nvCxnSpPr>
          <p:spPr>
            <a:xfrm>
              <a:off x="2620158" y="3169314"/>
              <a:ext cx="288916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/>
          </p:nvGrpSpPr>
          <p:grpSpPr>
            <a:xfrm>
              <a:off x="2939178" y="2697825"/>
              <a:ext cx="2227263" cy="377825"/>
              <a:chOff x="3409950" y="3186112"/>
              <a:chExt cx="2227263" cy="377825"/>
            </a:xfrm>
          </p:grpSpPr>
          <p:pic>
            <p:nvPicPr>
              <p:cNvPr id="114" name="Picture 11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09950" y="3190875"/>
                <a:ext cx="364717" cy="364717"/>
              </a:xfrm>
              <a:prstGeom prst="rect">
                <a:avLst/>
              </a:prstGeom>
            </p:spPr>
          </p:pic>
          <p:pic>
            <p:nvPicPr>
              <p:cNvPr id="115" name="Picture 11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1924" y="3190874"/>
                <a:ext cx="365760" cy="365760"/>
              </a:xfrm>
              <a:prstGeom prst="rect">
                <a:avLst/>
              </a:prstGeom>
            </p:spPr>
          </p:pic>
          <p:pic>
            <p:nvPicPr>
              <p:cNvPr id="116" name="Picture 20" descr="Government will inject equity of Rs1.2 billion, company will have Rs6 billion paid-up capital. DESIGN: TALHA KHAN&#10;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5744" y="3186112"/>
                <a:ext cx="503767" cy="377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24" descr="Image result for international trade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6760" y="3186113"/>
                <a:ext cx="530453" cy="371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18" name="Group 117"/>
          <p:cNvGrpSpPr/>
          <p:nvPr/>
        </p:nvGrpSpPr>
        <p:grpSpPr>
          <a:xfrm>
            <a:off x="3021168" y="4102136"/>
            <a:ext cx="2172927" cy="447291"/>
            <a:chOff x="5511798" y="4330408"/>
            <a:chExt cx="2889160" cy="465217"/>
          </a:xfrm>
        </p:grpSpPr>
        <p:cxnSp>
          <p:nvCxnSpPr>
            <p:cNvPr id="119" name="Straight Connector 118"/>
            <p:cNvCxnSpPr/>
            <p:nvPr/>
          </p:nvCxnSpPr>
          <p:spPr>
            <a:xfrm>
              <a:off x="5511798" y="4795625"/>
              <a:ext cx="288916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Group 119"/>
            <p:cNvGrpSpPr/>
            <p:nvPr/>
          </p:nvGrpSpPr>
          <p:grpSpPr>
            <a:xfrm>
              <a:off x="5725240" y="4330408"/>
              <a:ext cx="2675570" cy="377825"/>
              <a:chOff x="6196012" y="4818695"/>
              <a:chExt cx="2675570" cy="377825"/>
            </a:xfrm>
          </p:grpSpPr>
          <p:pic>
            <p:nvPicPr>
              <p:cNvPr id="121" name="Picture 12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6012" y="4831803"/>
                <a:ext cx="364717" cy="364717"/>
              </a:xfrm>
              <a:prstGeom prst="rect">
                <a:avLst/>
              </a:prstGeom>
            </p:spPr>
          </p:pic>
          <p:pic>
            <p:nvPicPr>
              <p:cNvPr id="122" name="Picture 12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4720" y="4830760"/>
                <a:ext cx="365760" cy="365760"/>
              </a:xfrm>
              <a:prstGeom prst="rect">
                <a:avLst/>
              </a:prstGeom>
            </p:spPr>
          </p:pic>
          <p:pic>
            <p:nvPicPr>
              <p:cNvPr id="123" name="Picture 20" descr="Government will inject equity of Rs1.2 billion, company will have Rs6 billion paid-up capital. DESIGN: TALHA KHAN&#10;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776" y="4818695"/>
                <a:ext cx="503767" cy="377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4" name="Picture 24" descr="Image result for international trade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4568" y="4825045"/>
                <a:ext cx="530453" cy="371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" name="Picture 26" descr="http://www.bitcongress.org/wp-content/uploads/2018/01/exchange-300x300.pn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5822" y="4830760"/>
                <a:ext cx="365760" cy="365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26" name="Picture 2" descr="eople who are at higher risk for severe illness | CDC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72" y="5615600"/>
            <a:ext cx="989071" cy="49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Group 126"/>
          <p:cNvGrpSpPr/>
          <p:nvPr/>
        </p:nvGrpSpPr>
        <p:grpSpPr>
          <a:xfrm>
            <a:off x="6015831" y="3331154"/>
            <a:ext cx="4708775" cy="2661432"/>
            <a:chOff x="2412798" y="2063378"/>
            <a:chExt cx="8270499" cy="4112959"/>
          </a:xfrm>
        </p:grpSpPr>
        <p:cxnSp>
          <p:nvCxnSpPr>
            <p:cNvPr id="128" name="Straight Arrow Connector 127"/>
            <p:cNvCxnSpPr/>
            <p:nvPr/>
          </p:nvCxnSpPr>
          <p:spPr>
            <a:xfrm flipV="1">
              <a:off x="3097530" y="2657341"/>
              <a:ext cx="0" cy="28887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/>
            <p:nvPr/>
          </p:nvCxnSpPr>
          <p:spPr>
            <a:xfrm>
              <a:off x="3097531" y="5534370"/>
              <a:ext cx="7025404" cy="116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9185965" y="5571450"/>
              <a:ext cx="1497332" cy="604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 rot="16200000">
              <a:off x="1078192" y="3397984"/>
              <a:ext cx="3239156" cy="569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Expected</a:t>
              </a:r>
              <a:r>
                <a:rPr lang="zh-CN" altLang="en-US" dirty="0"/>
                <a:t> </a:t>
              </a:r>
              <a:r>
                <a:rPr lang="en-US" dirty="0"/>
                <a:t>Reward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357777" y="3643227"/>
            <a:ext cx="6126922" cy="1546893"/>
            <a:chOff x="6357777" y="3643227"/>
            <a:chExt cx="6126922" cy="1546893"/>
          </a:xfrm>
        </p:grpSpPr>
        <p:sp>
          <p:nvSpPr>
            <p:cNvPr id="132" name="Arc 131"/>
            <p:cNvSpPr/>
            <p:nvPr/>
          </p:nvSpPr>
          <p:spPr>
            <a:xfrm rot="11159936">
              <a:off x="6357777" y="3643227"/>
              <a:ext cx="6126922" cy="1546893"/>
            </a:xfrm>
            <a:prstGeom prst="arc">
              <a:avLst>
                <a:gd name="adj1" fmla="val 14033181"/>
                <a:gd name="adj2" fmla="val 2137743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5" name="Group 134"/>
            <p:cNvGrpSpPr/>
            <p:nvPr/>
          </p:nvGrpSpPr>
          <p:grpSpPr>
            <a:xfrm rot="2029336">
              <a:off x="6585411" y="4146248"/>
              <a:ext cx="1207748" cy="420503"/>
              <a:chOff x="3478310" y="4301544"/>
              <a:chExt cx="2008414" cy="477769"/>
            </a:xfrm>
          </p:grpSpPr>
          <p:pic>
            <p:nvPicPr>
              <p:cNvPr id="136" name="Picture 8" descr="Image result for soccer player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478310" y="4301544"/>
                <a:ext cx="328386" cy="4777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7" name="Picture 10" descr="Image result for tennis player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957566" y="4302577"/>
                <a:ext cx="476736" cy="4767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Picture 137" descr="Image result for basketball play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6489" y="4339600"/>
                <a:ext cx="439713" cy="4397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9" name="Picture 14" descr="Image result for baseball player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453" y="4364818"/>
                <a:ext cx="384271" cy="4144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49" name="Group 148"/>
          <p:cNvGrpSpPr/>
          <p:nvPr/>
        </p:nvGrpSpPr>
        <p:grpSpPr>
          <a:xfrm>
            <a:off x="5753766" y="3454979"/>
            <a:ext cx="3669600" cy="1781698"/>
            <a:chOff x="5789391" y="3146222"/>
            <a:chExt cx="3669600" cy="1781698"/>
          </a:xfrm>
        </p:grpSpPr>
        <p:sp>
          <p:nvSpPr>
            <p:cNvPr id="140" name="Arc 139"/>
            <p:cNvSpPr/>
            <p:nvPr/>
          </p:nvSpPr>
          <p:spPr>
            <a:xfrm rot="9359963">
              <a:off x="5789391" y="3270272"/>
              <a:ext cx="3669600" cy="1635039"/>
            </a:xfrm>
            <a:prstGeom prst="arc">
              <a:avLst>
                <a:gd name="adj1" fmla="val 11732714"/>
                <a:gd name="adj2" fmla="val 20568873"/>
              </a:avLst>
            </a:prstGeom>
            <a:noFill/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3" name="Group 142"/>
            <p:cNvGrpSpPr/>
            <p:nvPr/>
          </p:nvGrpSpPr>
          <p:grpSpPr>
            <a:xfrm rot="18826969">
              <a:off x="7700693" y="3857694"/>
              <a:ext cx="1781698" cy="358753"/>
              <a:chOff x="6196012" y="4818695"/>
              <a:chExt cx="2675570" cy="377825"/>
            </a:xfrm>
          </p:grpSpPr>
          <p:pic>
            <p:nvPicPr>
              <p:cNvPr id="144" name="Picture 14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6012" y="4831803"/>
                <a:ext cx="364717" cy="364717"/>
              </a:xfrm>
              <a:prstGeom prst="rect">
                <a:avLst/>
              </a:prstGeom>
            </p:spPr>
          </p:pic>
          <p:pic>
            <p:nvPicPr>
              <p:cNvPr id="145" name="Picture 14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4720" y="4830760"/>
                <a:ext cx="365760" cy="365760"/>
              </a:xfrm>
              <a:prstGeom prst="rect">
                <a:avLst/>
              </a:prstGeom>
            </p:spPr>
          </p:pic>
          <p:pic>
            <p:nvPicPr>
              <p:cNvPr id="146" name="Picture 20" descr="Government will inject equity of Rs1.2 billion, company will have Rs6 billion paid-up capital. DESIGN: TALHA KHAN&#10;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3776" y="4818695"/>
                <a:ext cx="503767" cy="377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24" descr="Image result for international trade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4568" y="4825045"/>
                <a:ext cx="530453" cy="371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8" name="Picture 26" descr="http://www.bitcongress.org/wp-content/uploads/2018/01/exchange-300x300.pn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5822" y="4830760"/>
                <a:ext cx="365760" cy="365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6546623" y="3215858"/>
            <a:ext cx="3474222" cy="437965"/>
            <a:chOff x="7974640" y="2656384"/>
            <a:chExt cx="3474222" cy="437965"/>
          </a:xfrm>
        </p:grpSpPr>
        <p:pic>
          <p:nvPicPr>
            <p:cNvPr id="69" name="Picture 2" descr="Compiler warnings: are you checking them in Dynamics 365? - ariste ...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4640" y="2656384"/>
              <a:ext cx="430983" cy="430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8317857" y="2725017"/>
              <a:ext cx="3131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i="1" dirty="0">
                  <a:solidFill>
                    <a:srgbClr val="FF0000"/>
                  </a:solidFill>
                </a:rPr>
                <a:t>More</a:t>
              </a:r>
              <a:r>
                <a:rPr lang="zh-CN" altLang="en-US" b="1" i="1" dirty="0">
                  <a:solidFill>
                    <a:srgbClr val="FF0000"/>
                  </a:solidFill>
                </a:rPr>
                <a:t> </a:t>
              </a:r>
              <a:r>
                <a:rPr lang="en-US" altLang="zh-CN" b="1" i="1" dirty="0">
                  <a:solidFill>
                    <a:srgbClr val="FF0000"/>
                  </a:solidFill>
                </a:rPr>
                <a:t>difficult</a:t>
              </a:r>
              <a:r>
                <a:rPr lang="zh-CN" altLang="en-US" b="1" i="1" dirty="0">
                  <a:solidFill>
                    <a:srgbClr val="FF0000"/>
                  </a:solidFill>
                </a:rPr>
                <a:t> </a:t>
              </a:r>
              <a:r>
                <a:rPr lang="en-US" altLang="zh-CN" b="1" i="1" dirty="0">
                  <a:solidFill>
                    <a:srgbClr val="FF0000"/>
                  </a:solidFill>
                </a:rPr>
                <a:t>and</a:t>
              </a:r>
              <a:r>
                <a:rPr lang="zh-CN" altLang="en-US" b="1" i="1" dirty="0">
                  <a:solidFill>
                    <a:srgbClr val="FF0000"/>
                  </a:solidFill>
                </a:rPr>
                <a:t> </a:t>
              </a:r>
              <a:r>
                <a:rPr lang="en-US" altLang="zh-CN" b="1" i="1" dirty="0">
                  <a:solidFill>
                    <a:srgbClr val="FF0000"/>
                  </a:solidFill>
                </a:rPr>
                <a:t>less</a:t>
              </a:r>
              <a:r>
                <a:rPr lang="zh-CN" altLang="en-US" b="1" i="1" dirty="0">
                  <a:solidFill>
                    <a:srgbClr val="FF0000"/>
                  </a:solidFill>
                </a:rPr>
                <a:t> </a:t>
              </a:r>
              <a:r>
                <a:rPr lang="en-US" altLang="zh-CN" b="1" i="1" dirty="0">
                  <a:solidFill>
                    <a:srgbClr val="FF0000"/>
                  </a:solidFill>
                </a:rPr>
                <a:t>studied.</a:t>
              </a:r>
              <a:endParaRPr lang="zh-CN" altLang="en-US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148014" y="3381375"/>
            <a:ext cx="3448049" cy="581025"/>
            <a:chOff x="3148014" y="3381375"/>
            <a:chExt cx="3448049" cy="581025"/>
          </a:xfrm>
        </p:grpSpPr>
        <p:sp>
          <p:nvSpPr>
            <p:cNvPr id="7" name="TextBox 6"/>
            <p:cNvSpPr txBox="1"/>
            <p:nvPr/>
          </p:nvSpPr>
          <p:spPr>
            <a:xfrm>
              <a:off x="3200400" y="3381375"/>
              <a:ext cx="33956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Key: how to detect the change?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3148014" y="3743325"/>
              <a:ext cx="328611" cy="2190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127C267-A254-1586-3F1E-F7F6307B9F4C}"/>
              </a:ext>
            </a:extLst>
          </p:cNvPr>
          <p:cNvSpPr txBox="1"/>
          <p:nvPr/>
        </p:nvSpPr>
        <p:spPr>
          <a:xfrm>
            <a:off x="7099218" y="2392999"/>
            <a:ext cx="211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What should we do?</a:t>
            </a:r>
          </a:p>
        </p:txBody>
      </p:sp>
    </p:spTree>
    <p:extLst>
      <p:ext uri="{BB962C8B-B14F-4D97-AF65-F5344CB8AC3E}">
        <p14:creationId xmlns:p14="http://schemas.microsoft.com/office/powerpoint/2010/main" val="231849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03" y="3537919"/>
            <a:ext cx="4524651" cy="53736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53</a:t>
            </a:fld>
            <a:endParaRPr lang="en-US"/>
          </a:p>
        </p:txBody>
      </p:sp>
      <p:sp>
        <p:nvSpPr>
          <p:cNvPr id="6" name="Content Placeholder 7"/>
          <p:cNvSpPr>
            <a:spLocks noGrp="1"/>
          </p:cNvSpPr>
          <p:nvPr>
            <p:ph idx="1"/>
          </p:nvPr>
        </p:nvSpPr>
        <p:spPr>
          <a:xfrm>
            <a:off x="647187" y="1669318"/>
            <a:ext cx="10899284" cy="1484335"/>
          </a:xfrm>
        </p:spPr>
        <p:txBody>
          <a:bodyPr>
            <a:normAutofit/>
          </a:bodyPr>
          <a:lstStyle/>
          <a:p>
            <a:r>
              <a:rPr lang="en-US" sz="2800" dirty="0"/>
              <a:t>Utilize the </a:t>
            </a:r>
            <a:r>
              <a:rPr lang="en-US" altLang="zh-CN" sz="2800" dirty="0"/>
              <a:t>reward</a:t>
            </a:r>
            <a:r>
              <a:rPr lang="zh-CN" altLang="en-US" sz="2800" dirty="0"/>
              <a:t> </a:t>
            </a:r>
            <a:r>
              <a:rPr lang="en-US" altLang="zh-CN" sz="2800" dirty="0"/>
              <a:t>estimation</a:t>
            </a:r>
            <a:r>
              <a:rPr lang="en-US" sz="2800" dirty="0"/>
              <a:t> confidence </a:t>
            </a:r>
            <a:r>
              <a:rPr lang="en-US" altLang="zh-CN" sz="2800" dirty="0"/>
              <a:t>[WNW18,</a:t>
            </a:r>
            <a:r>
              <a:rPr lang="zh-CN" altLang="en-US" sz="2800" dirty="0"/>
              <a:t> </a:t>
            </a:r>
            <a:r>
              <a:rPr lang="en-US" altLang="zh-CN" sz="2800" dirty="0"/>
              <a:t>WWLW19]</a:t>
            </a:r>
            <a:endParaRPr lang="en-US" sz="2800" dirty="0"/>
          </a:p>
          <a:p>
            <a:pPr lvl="1">
              <a:buFont typeface="Arial" charset="0"/>
              <a:buChar char="•"/>
            </a:pP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environment is</a:t>
            </a:r>
            <a:r>
              <a:rPr lang="zh-CN" altLang="en-US" dirty="0"/>
              <a:t> </a:t>
            </a:r>
            <a:r>
              <a:rPr lang="en-US" altLang="zh-CN" dirty="0"/>
              <a:t>stationary,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reward</a:t>
            </a:r>
            <a:r>
              <a:rPr lang="zh-CN" altLang="en-US" dirty="0"/>
              <a:t> </a:t>
            </a:r>
            <a:r>
              <a:rPr lang="en-US" altLang="zh-CN" dirty="0"/>
              <a:t>prediction</a:t>
            </a:r>
            <a:r>
              <a:rPr lang="zh-CN" altLang="en-US" dirty="0"/>
              <a:t> </a:t>
            </a:r>
            <a:r>
              <a:rPr lang="en-US" altLang="zh-CN" dirty="0"/>
              <a:t>residual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within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confidence</a:t>
            </a:r>
            <a:r>
              <a:rPr lang="zh-CN" altLang="en-US" dirty="0"/>
              <a:t> </a:t>
            </a:r>
            <a:r>
              <a:rPr lang="en-US" altLang="zh-CN" dirty="0"/>
              <a:t>interval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high probability</a:t>
            </a:r>
            <a:r>
              <a:rPr lang="zh-CN" altLang="en-US" dirty="0"/>
              <a:t> 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8" name="Picture 2" descr="Image result for confidence interv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238" y="4260244"/>
            <a:ext cx="3395556" cy="237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38115" y="4263905"/>
            <a:ext cx="416279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Unexpected outcome </a:t>
            </a:r>
            <a:r>
              <a:rPr lang="en-US" sz="2000" dirty="0"/>
              <a:t>is caused by, </a:t>
            </a:r>
          </a:p>
          <a:p>
            <a:pPr marL="342900" indent="-342900">
              <a:buAutoNum type="arabicParenR"/>
            </a:pPr>
            <a:r>
              <a:rPr lang="en-US" altLang="zh-CN" sz="2000" dirty="0"/>
              <a:t>Something</a:t>
            </a:r>
            <a:r>
              <a:rPr lang="zh-CN" altLang="en-US" sz="2000" dirty="0"/>
              <a:t> </a:t>
            </a:r>
            <a:r>
              <a:rPr lang="en-US" altLang="zh-CN" sz="2000" dirty="0"/>
              <a:t>wrong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observed</a:t>
            </a:r>
            <a:r>
              <a:rPr lang="zh-CN" altLang="en-US" sz="2000" dirty="0"/>
              <a:t> </a:t>
            </a:r>
            <a:r>
              <a:rPr lang="en-US" altLang="zh-CN" sz="2000" dirty="0"/>
              <a:t>reward:</a:t>
            </a:r>
            <a:r>
              <a:rPr lang="zh-CN" altLang="en-US" sz="2000" dirty="0"/>
              <a:t> </a:t>
            </a:r>
            <a:r>
              <a:rPr lang="en-US" sz="2000" dirty="0">
                <a:solidFill>
                  <a:schemeClr val="accent1"/>
                </a:solidFill>
              </a:rPr>
              <a:t>large noise</a:t>
            </a:r>
            <a:endParaRPr lang="zh-CN" altLang="en-US" sz="2000" dirty="0">
              <a:solidFill>
                <a:schemeClr val="accent1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en-US" altLang="zh-CN" sz="2000" dirty="0"/>
              <a:t>Something</a:t>
            </a:r>
            <a:r>
              <a:rPr lang="zh-CN" altLang="en-US" sz="2000" dirty="0"/>
              <a:t> </a:t>
            </a:r>
            <a:r>
              <a:rPr lang="en-US" altLang="zh-CN" sz="2000" dirty="0"/>
              <a:t>wrong</a:t>
            </a:r>
            <a:r>
              <a:rPr lang="zh-CN" altLang="en-US" sz="2000" dirty="0"/>
              <a:t> </a:t>
            </a:r>
            <a:r>
              <a:rPr lang="en-US" altLang="zh-CN" sz="2000" dirty="0"/>
              <a:t>in the</a:t>
            </a:r>
            <a:r>
              <a:rPr lang="zh-CN" altLang="en-US" sz="2000" dirty="0"/>
              <a:t> </a:t>
            </a:r>
            <a:r>
              <a:rPr lang="en-US" altLang="zh-CN" sz="2000" dirty="0"/>
              <a:t>predicted</a:t>
            </a:r>
            <a:r>
              <a:rPr lang="zh-CN" altLang="en-US" sz="2000" dirty="0"/>
              <a:t> </a:t>
            </a:r>
            <a:r>
              <a:rPr lang="en-US" altLang="zh-CN" sz="2000" dirty="0"/>
              <a:t>reward: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t</a:t>
            </a:r>
            <a:r>
              <a:rPr lang="en-US" sz="2000" dirty="0">
                <a:solidFill>
                  <a:srgbClr val="FF0000"/>
                </a:solidFill>
              </a:rPr>
              <a:t>he model is incorrect</a:t>
            </a:r>
          </a:p>
          <a:p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8609785" y="3525414"/>
            <a:ext cx="2889956" cy="1102774"/>
            <a:chOff x="7939385" y="5641173"/>
            <a:chExt cx="2889956" cy="1102774"/>
          </a:xfrm>
        </p:grpSpPr>
        <p:sp>
          <p:nvSpPr>
            <p:cNvPr id="11" name="TextBox 10"/>
            <p:cNvSpPr txBox="1"/>
            <p:nvPr/>
          </p:nvSpPr>
          <p:spPr>
            <a:xfrm>
              <a:off x="7939385" y="5641173"/>
              <a:ext cx="2889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1"/>
                  </a:solidFill>
                </a:rPr>
                <a:t>We can bound this to further exclude this possibility!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9435976" y="6246386"/>
              <a:ext cx="0" cy="497561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1450848" y="3146539"/>
            <a:ext cx="3623244" cy="884062"/>
            <a:chOff x="1564080" y="2964565"/>
            <a:chExt cx="3623244" cy="884062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4627432" y="3265988"/>
              <a:ext cx="3164" cy="187870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564080" y="2964565"/>
              <a:ext cx="3588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Predicted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reward of bandit model m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098121" y="3459501"/>
              <a:ext cx="1089203" cy="38912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7768456" y="4610149"/>
            <a:ext cx="4052243" cy="6400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762875" y="5285913"/>
            <a:ext cx="4057824" cy="66624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7442238" y="4353924"/>
            <a:ext cx="328074" cy="1611629"/>
          </a:xfrm>
          <a:prstGeom prst="leftBrace">
            <a:avLst>
              <a:gd name="adj1" fmla="val 8333"/>
              <a:gd name="adj2" fmla="val 507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721908" y="5171165"/>
            <a:ext cx="720330" cy="691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CB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online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r>
              <a:rPr lang="zh-CN" altLang="en-US" dirty="0"/>
              <a:t> </a:t>
            </a:r>
            <a:r>
              <a:rPr lang="en-US" altLang="zh-CN" dirty="0"/>
              <a:t>detection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5470103" y="3153653"/>
            <a:ext cx="1858818" cy="876948"/>
            <a:chOff x="5437955" y="2891412"/>
            <a:chExt cx="1858818" cy="876948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5599791" y="3224866"/>
              <a:ext cx="219474" cy="159878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437955" y="2891412"/>
              <a:ext cx="1858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1"/>
                  </a:solidFill>
                </a:rPr>
                <a:t>Observed</a:t>
              </a:r>
              <a:r>
                <a:rPr lang="zh-CN" altLang="en-US" dirty="0">
                  <a:solidFill>
                    <a:schemeClr val="accent1"/>
                  </a:solidFill>
                </a:rPr>
                <a:t> </a:t>
              </a:r>
              <a:r>
                <a:rPr lang="en-US" altLang="zh-CN" dirty="0">
                  <a:solidFill>
                    <a:schemeClr val="accent1"/>
                  </a:solidFill>
                </a:rPr>
                <a:t>reward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37955" y="3382900"/>
              <a:ext cx="513008" cy="385460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540957" y="3094358"/>
            <a:ext cx="4912481" cy="936243"/>
            <a:chOff x="5437954" y="2885901"/>
            <a:chExt cx="4912481" cy="936243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6452476" y="3223832"/>
              <a:ext cx="219474" cy="159878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289791" y="2885901"/>
              <a:ext cx="4060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Confidence bound of reward estimation 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437954" y="3382900"/>
              <a:ext cx="1197157" cy="43924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8025584" y="3597214"/>
            <a:ext cx="357004" cy="425686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9138" y="6323013"/>
            <a:ext cx="2743200" cy="365125"/>
          </a:xfrm>
        </p:spPr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191807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animBg="1"/>
      <p:bldP spid="23" grpId="0" animBg="1"/>
      <p:bldP spid="24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54</a:t>
            </a:fld>
            <a:endParaRPr lang="en-US"/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/>
              <a:t>CB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online</a:t>
            </a:r>
            <a:r>
              <a:rPr lang="zh-CN" altLang="en-US" dirty="0"/>
              <a:t> </a:t>
            </a:r>
            <a:r>
              <a:rPr lang="en-US" altLang="zh-CN" dirty="0"/>
              <a:t>change</a:t>
            </a:r>
            <a:r>
              <a:rPr lang="zh-CN" altLang="en-US" dirty="0"/>
              <a:t> </a:t>
            </a:r>
            <a:r>
              <a:rPr lang="en-US" altLang="zh-CN" dirty="0"/>
              <a:t>detection</a:t>
            </a:r>
            <a:endParaRPr lang="en-US" dirty="0"/>
          </a:p>
        </p:txBody>
      </p:sp>
      <p:grpSp>
        <p:nvGrpSpPr>
          <p:cNvPr id="104" name="Group 103"/>
          <p:cNvGrpSpPr/>
          <p:nvPr/>
        </p:nvGrpSpPr>
        <p:grpSpPr>
          <a:xfrm>
            <a:off x="5124892" y="3608020"/>
            <a:ext cx="2878492" cy="2463499"/>
            <a:chOff x="1514420" y="3012313"/>
            <a:chExt cx="3398541" cy="2905597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420" y="3130842"/>
              <a:ext cx="3398541" cy="2352836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2369593" y="3012313"/>
              <a:ext cx="1263878" cy="6584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055" y="5518255"/>
              <a:ext cx="241708" cy="366528"/>
            </a:xfrm>
            <a:prstGeom prst="rect">
              <a:avLst/>
            </a:prstGeom>
          </p:spPr>
        </p:pic>
        <p:pic>
          <p:nvPicPr>
            <p:cNvPr id="108" name="Picture 8" descr="Image result for soccer play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92321" y="5562518"/>
              <a:ext cx="266176" cy="355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425" y="5562518"/>
              <a:ext cx="304100" cy="308784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3352379" y="5501970"/>
              <a:ext cx="582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r-IN" altLang="zh-CN" dirty="0"/>
                <a:t>…</a:t>
              </a:r>
              <a:endParaRPr lang="en-US" dirty="0"/>
            </a:p>
          </p:txBody>
        </p:sp>
        <p:pic>
          <p:nvPicPr>
            <p:cNvPr id="111" name="Picture 2" descr="mage result for robot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561" y="3138295"/>
              <a:ext cx="827242" cy="827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2" name="Group 111"/>
          <p:cNvGrpSpPr/>
          <p:nvPr/>
        </p:nvGrpSpPr>
        <p:grpSpPr>
          <a:xfrm>
            <a:off x="7878294" y="2489612"/>
            <a:ext cx="732306" cy="707527"/>
            <a:chOff x="6229302" y="3351336"/>
            <a:chExt cx="1215992" cy="1231053"/>
          </a:xfrm>
        </p:grpSpPr>
        <p:sp>
          <p:nvSpPr>
            <p:cNvPr id="113" name="Oval 112"/>
            <p:cNvSpPr/>
            <p:nvPr/>
          </p:nvSpPr>
          <p:spPr>
            <a:xfrm>
              <a:off x="6229302" y="3351336"/>
              <a:ext cx="1215992" cy="1231053"/>
            </a:xfrm>
            <a:prstGeom prst="ellipse">
              <a:avLst/>
            </a:prstGeom>
            <a:solidFill>
              <a:srgbClr val="FF2600">
                <a:alpha val="12941"/>
              </a:srgbClr>
            </a:solidFill>
            <a:ln>
              <a:solidFill>
                <a:srgbClr val="FF0000">
                  <a:alpha val="549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034" y="3556271"/>
              <a:ext cx="801637" cy="801637"/>
            </a:xfrm>
            <a:prstGeom prst="rect">
              <a:avLst/>
            </a:prstGeom>
          </p:spPr>
        </p:pic>
      </p:grpSp>
      <p:pic>
        <p:nvPicPr>
          <p:cNvPr id="115" name="Picture 1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98" y="2434403"/>
            <a:ext cx="211918" cy="321354"/>
          </a:xfrm>
          <a:prstGeom prst="rect">
            <a:avLst/>
          </a:prstGeom>
        </p:spPr>
      </p:pic>
      <p:sp>
        <p:nvSpPr>
          <p:cNvPr id="116" name="Right Arrow 115"/>
          <p:cNvSpPr/>
          <p:nvPr/>
        </p:nvSpPr>
        <p:spPr>
          <a:xfrm>
            <a:off x="6786244" y="2797301"/>
            <a:ext cx="415458" cy="10811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17" name="Right Arrow 116"/>
          <p:cNvSpPr/>
          <p:nvPr/>
        </p:nvSpPr>
        <p:spPr>
          <a:xfrm rot="10800000">
            <a:off x="6766506" y="2948116"/>
            <a:ext cx="408196" cy="107200"/>
          </a:xfrm>
          <a:prstGeom prst="rightArrow">
            <a:avLst/>
          </a:prstGeom>
          <a:solidFill>
            <a:srgbClr val="FF5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5D78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870" y="3036531"/>
            <a:ext cx="194619" cy="236526"/>
          </a:xfrm>
          <a:prstGeom prst="rect">
            <a:avLst/>
          </a:prstGeom>
        </p:spPr>
      </p:pic>
      <p:pic>
        <p:nvPicPr>
          <p:cNvPr id="119" name="Picture 8" descr="Image result for soccer play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9288" y="2475748"/>
            <a:ext cx="228511" cy="3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411" y="3055316"/>
            <a:ext cx="211306" cy="234872"/>
          </a:xfrm>
          <a:prstGeom prst="rect">
            <a:avLst/>
          </a:prstGeom>
        </p:spPr>
      </p:pic>
      <p:sp>
        <p:nvSpPr>
          <p:cNvPr id="121" name="TextBox 120"/>
          <p:cNvSpPr txBox="1"/>
          <p:nvPr/>
        </p:nvSpPr>
        <p:spPr>
          <a:xfrm>
            <a:off x="3961647" y="3869367"/>
            <a:ext cx="954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badness</a:t>
            </a:r>
            <a:endParaRPr lang="en-US" sz="160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223" y="2480897"/>
            <a:ext cx="651534" cy="834374"/>
          </a:xfrm>
          <a:prstGeom prst="rect">
            <a:avLst/>
          </a:prstGeom>
        </p:spPr>
      </p:pic>
      <p:grpSp>
        <p:nvGrpSpPr>
          <p:cNvPr id="123" name="Group 122"/>
          <p:cNvGrpSpPr/>
          <p:nvPr/>
        </p:nvGrpSpPr>
        <p:grpSpPr>
          <a:xfrm>
            <a:off x="3736235" y="3530357"/>
            <a:ext cx="324310" cy="933782"/>
            <a:chOff x="10676765" y="1807541"/>
            <a:chExt cx="319318" cy="1131505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10742342" y="2266269"/>
              <a:ext cx="1858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10836450" y="2266270"/>
              <a:ext cx="1" cy="6727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0742342" y="2939046"/>
              <a:ext cx="1858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10676765" y="1807541"/>
              <a:ext cx="319318" cy="830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>
                  <a:solidFill>
                    <a:srgbClr val="FF0000"/>
                  </a:solidFill>
                </a:rPr>
                <a:t>.</a:t>
              </a:r>
              <a:endParaRPr lang="en-US" sz="4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7231929" y="4003654"/>
            <a:ext cx="980001" cy="339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Gill Sans" charset="0"/>
                <a:ea typeface="Gill Sans" charset="0"/>
                <a:cs typeface="Gill Sans" charset="0"/>
              </a:rPr>
              <a:t>badness</a:t>
            </a:r>
            <a:endParaRPr lang="en-US" sz="1600" dirty="0">
              <a:solidFill>
                <a:srgbClr val="FF0000"/>
              </a:solidFill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7035807" y="3622532"/>
            <a:ext cx="271854" cy="787382"/>
            <a:chOff x="10658087" y="2012307"/>
            <a:chExt cx="319318" cy="926739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10742342" y="2266269"/>
              <a:ext cx="1858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10836450" y="2266270"/>
              <a:ext cx="1" cy="6727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10742342" y="2939046"/>
              <a:ext cx="1858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132"/>
            <p:cNvSpPr/>
            <p:nvPr/>
          </p:nvSpPr>
          <p:spPr>
            <a:xfrm>
              <a:off x="10658087" y="2012307"/>
              <a:ext cx="319318" cy="830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>
                  <a:solidFill>
                    <a:srgbClr val="FF0000"/>
                  </a:solidFill>
                </a:rPr>
                <a:t>.</a:t>
              </a:r>
              <a:endParaRPr lang="en-US" sz="4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9644240" y="3598492"/>
            <a:ext cx="111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altLang="zh-CN" sz="3200" dirty="0"/>
              <a:t>…</a:t>
            </a:r>
            <a:endParaRPr lang="en-US" sz="3200" dirty="0"/>
          </a:p>
        </p:txBody>
      </p:sp>
      <p:sp>
        <p:nvSpPr>
          <p:cNvPr id="135" name="Rounded Rectangle 134"/>
          <p:cNvSpPr/>
          <p:nvPr/>
        </p:nvSpPr>
        <p:spPr>
          <a:xfrm>
            <a:off x="5141031" y="3754234"/>
            <a:ext cx="3141479" cy="25979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5158483" y="4808010"/>
            <a:ext cx="3096856" cy="838596"/>
          </a:xfrm>
          <a:prstGeom prst="rect">
            <a:avLst/>
          </a:prstGeom>
          <a:noFill/>
          <a:ln>
            <a:solidFill>
              <a:srgbClr val="FF5D7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7030767" y="3808413"/>
            <a:ext cx="1016888" cy="655726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/>
          <p:cNvSpPr txBox="1"/>
          <p:nvPr/>
        </p:nvSpPr>
        <p:spPr>
          <a:xfrm>
            <a:off x="8423261" y="4953129"/>
            <a:ext cx="2590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Gill Sans Light" charset="0"/>
                <a:ea typeface="Gill Sans Light" charset="0"/>
                <a:cs typeface="Gill Sans Light" charset="0"/>
              </a:rPr>
              <a:t>Reward</a:t>
            </a:r>
            <a:r>
              <a:rPr lang="zh-CN" altLang="en-US" dirty="0">
                <a:solidFill>
                  <a:srgbClr val="FF0000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Gill Sans Light" charset="0"/>
                <a:ea typeface="Gill Sans Light" charset="0"/>
                <a:cs typeface="Gill Sans Light" charset="0"/>
              </a:rPr>
              <a:t>estimation</a:t>
            </a:r>
            <a:r>
              <a:rPr lang="zh-CN" altLang="en-US" dirty="0">
                <a:solidFill>
                  <a:srgbClr val="FF0000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Gill Sans Light" charset="0"/>
                <a:ea typeface="Gill Sans Light" charset="0"/>
                <a:cs typeface="Gill Sans Light" charset="0"/>
              </a:rPr>
              <a:t>update</a:t>
            </a:r>
            <a:endParaRPr lang="en-US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528128" y="4279473"/>
            <a:ext cx="2590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Gill Sans Light" charset="0"/>
                <a:ea typeface="Gill Sans Light" charset="0"/>
                <a:cs typeface="Gill Sans Light" charset="0"/>
              </a:rPr>
              <a:t>Badness</a:t>
            </a:r>
            <a:r>
              <a:rPr lang="zh-CN" altLang="en-US" dirty="0">
                <a:solidFill>
                  <a:schemeClr val="accent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latin typeface="Gill Sans Light" charset="0"/>
                <a:ea typeface="Gill Sans Light" charset="0"/>
                <a:cs typeface="Gill Sans Light" charset="0"/>
              </a:rPr>
              <a:t>estimation</a:t>
            </a:r>
            <a:r>
              <a:rPr lang="zh-CN" altLang="en-US" dirty="0">
                <a:solidFill>
                  <a:schemeClr val="accent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latin typeface="Gill Sans Light" charset="0"/>
                <a:ea typeface="Gill Sans Light" charset="0"/>
                <a:cs typeface="Gill Sans Light" charset="0"/>
              </a:rPr>
              <a:t>update</a:t>
            </a:r>
            <a:endParaRPr lang="en-US" dirty="0">
              <a:solidFill>
                <a:schemeClr val="accent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1906615" y="3707919"/>
            <a:ext cx="2878492" cy="2463499"/>
            <a:chOff x="1531321" y="3012313"/>
            <a:chExt cx="3398541" cy="2905597"/>
          </a:xfrm>
        </p:grpSpPr>
        <p:pic>
          <p:nvPicPr>
            <p:cNvPr id="141" name="Picture 140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21" y="3123057"/>
              <a:ext cx="3398541" cy="2352836"/>
            </a:xfrm>
            <a:prstGeom prst="rect">
              <a:avLst/>
            </a:prstGeom>
          </p:spPr>
        </p:pic>
        <p:sp>
          <p:nvSpPr>
            <p:cNvPr id="142" name="TextBox 141"/>
            <p:cNvSpPr txBox="1"/>
            <p:nvPr/>
          </p:nvSpPr>
          <p:spPr>
            <a:xfrm>
              <a:off x="2369593" y="3012313"/>
              <a:ext cx="1263878" cy="6584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055" y="5518255"/>
              <a:ext cx="241708" cy="366528"/>
            </a:xfrm>
            <a:prstGeom prst="rect">
              <a:avLst/>
            </a:prstGeom>
          </p:spPr>
        </p:pic>
        <p:pic>
          <p:nvPicPr>
            <p:cNvPr id="144" name="Picture 8" descr="Image result for soccer play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92321" y="5562518"/>
              <a:ext cx="266176" cy="355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5" name="Picture 1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425" y="5562518"/>
              <a:ext cx="304100" cy="308784"/>
            </a:xfrm>
            <a:prstGeom prst="rect">
              <a:avLst/>
            </a:prstGeom>
          </p:spPr>
        </p:pic>
        <p:sp>
          <p:nvSpPr>
            <p:cNvPr id="146" name="TextBox 145"/>
            <p:cNvSpPr txBox="1"/>
            <p:nvPr/>
          </p:nvSpPr>
          <p:spPr>
            <a:xfrm>
              <a:off x="3352379" y="5501970"/>
              <a:ext cx="582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r-IN" altLang="zh-CN" dirty="0"/>
                <a:t>…</a:t>
              </a:r>
              <a:endParaRPr lang="en-US" dirty="0"/>
            </a:p>
          </p:txBody>
        </p:sp>
        <p:pic>
          <p:nvPicPr>
            <p:cNvPr id="147" name="Picture 2" descr="mage result for robot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561" y="3138295"/>
              <a:ext cx="827242" cy="827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8" name="Rectangle 147"/>
          <p:cNvSpPr/>
          <p:nvPr/>
        </p:nvSpPr>
        <p:spPr>
          <a:xfrm>
            <a:off x="3719475" y="3838306"/>
            <a:ext cx="989474" cy="649563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148"/>
          <p:cNvSpPr/>
          <p:nvPr/>
        </p:nvSpPr>
        <p:spPr>
          <a:xfrm>
            <a:off x="1731981" y="3754234"/>
            <a:ext cx="3128024" cy="25979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0" name="Picture 2" descr="mage result for robo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90" y="3731937"/>
            <a:ext cx="700656" cy="70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mage result for robo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896" y="3687957"/>
            <a:ext cx="700656" cy="70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65" y="3292275"/>
            <a:ext cx="300699" cy="349395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235" y="3339402"/>
            <a:ext cx="256363" cy="279669"/>
          </a:xfrm>
          <a:prstGeom prst="rect">
            <a:avLst/>
          </a:prstGeom>
        </p:spPr>
      </p:pic>
      <p:cxnSp>
        <p:nvCxnSpPr>
          <p:cNvPr id="154" name="Straight Connector 153"/>
          <p:cNvCxnSpPr/>
          <p:nvPr/>
        </p:nvCxnSpPr>
        <p:spPr>
          <a:xfrm flipH="1">
            <a:off x="4490079" y="3297353"/>
            <a:ext cx="1227552" cy="4583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6033927" y="3319771"/>
            <a:ext cx="296649" cy="4344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106" idx="0"/>
          </p:cNvCxnSpPr>
          <p:nvPr/>
        </p:nvCxnSpPr>
        <p:spPr>
          <a:xfrm>
            <a:off x="6339315" y="3292275"/>
            <a:ext cx="2705926" cy="6254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6451184" y="3254271"/>
            <a:ext cx="3893712" cy="517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1344109" y="2128584"/>
            <a:ext cx="3780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zh-CN" dirty="0"/>
              <a:t>Adaptively</a:t>
            </a:r>
            <a:r>
              <a:rPr lang="zh-CN" altLang="en-US" dirty="0"/>
              <a:t> </a:t>
            </a:r>
            <a:r>
              <a:rPr lang="en-US" altLang="zh-CN" dirty="0"/>
              <a:t>creates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learners</a:t>
            </a:r>
            <a:endParaRPr lang="zh-CN" altLang="en-US" dirty="0"/>
          </a:p>
          <a:p>
            <a:pPr marL="285750" indent="-285750">
              <a:buFont typeface="Arial" charset="0"/>
              <a:buChar char="•"/>
            </a:pPr>
            <a:r>
              <a:rPr lang="en-US" altLang="zh-CN" dirty="0"/>
              <a:t>Monitors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prediction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learner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Selects a learner according to each learner’s ‘badness’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24243" y="1563876"/>
            <a:ext cx="510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err="1"/>
              <a:t>dLinUCB</a:t>
            </a:r>
            <a:r>
              <a:rPr lang="en-US" sz="2800" dirty="0"/>
              <a:t> [</a:t>
            </a:r>
            <a:r>
              <a:rPr lang="en-US" altLang="zh-CN" sz="2800" dirty="0"/>
              <a:t>WNW18</a:t>
            </a:r>
            <a:r>
              <a:rPr lang="en-US" sz="2800" dirty="0"/>
              <a:t>]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124649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21" grpId="0"/>
      <p:bldP spid="128" grpId="0"/>
      <p:bldP spid="134" grpId="0"/>
      <p:bldP spid="135" grpId="0" animBg="1"/>
      <p:bldP spid="136" grpId="0" animBg="1"/>
      <p:bldP spid="137" grpId="0" animBg="1"/>
      <p:bldP spid="138" grpId="0"/>
      <p:bldP spid="139" grpId="0"/>
      <p:bldP spid="148" grpId="0" animBg="1"/>
      <p:bldP spid="1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3878</TotalTime>
  <Words>3473</Words>
  <Application>Microsoft Macintosh PowerPoint</Application>
  <PresentationFormat>Widescreen</PresentationFormat>
  <Paragraphs>676</Paragraphs>
  <Slides>54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Arial</vt:lpstr>
      <vt:lpstr>Calibri</vt:lpstr>
      <vt:lpstr>Calibri Light</vt:lpstr>
      <vt:lpstr>Cambria Math</vt:lpstr>
      <vt:lpstr>Gill Sans</vt:lpstr>
      <vt:lpstr>Gill Sans Light</vt:lpstr>
      <vt:lpstr>Wingdings</vt:lpstr>
      <vt:lpstr>Office Theme</vt:lpstr>
      <vt:lpstr>Recap: how to take an action </vt:lpstr>
      <vt:lpstr>Recap: prediction vs. control </vt:lpstr>
      <vt:lpstr>Multi-Armed Bandits</vt:lpstr>
      <vt:lpstr>Outline</vt:lpstr>
      <vt:lpstr>Problem formulation</vt:lpstr>
      <vt:lpstr>Discussion </vt:lpstr>
      <vt:lpstr>Discussion </vt:lpstr>
      <vt:lpstr>Classical exploration strategies</vt:lpstr>
      <vt:lpstr>Warning</vt:lpstr>
      <vt:lpstr>Random exploration</vt:lpstr>
      <vt:lpstr>Key secret: tail bounds</vt:lpstr>
      <vt:lpstr>Tail bounds</vt:lpstr>
      <vt:lpstr>Bounding the probabilities</vt:lpstr>
      <vt:lpstr>Hoeffding’s inequality</vt:lpstr>
      <vt:lpstr>Regret analysis for explore-then-commit</vt:lpstr>
      <vt:lpstr>Regret analysis for explore-then-commit</vt:lpstr>
      <vt:lpstr>Explore-exploit dilemma</vt:lpstr>
      <vt:lpstr>What makes the problem difficult?</vt:lpstr>
      <vt:lpstr>What makes the problem difficult?</vt:lpstr>
      <vt:lpstr>Limitations</vt:lpstr>
      <vt:lpstr>Random exploration</vt:lpstr>
      <vt:lpstr>Optimism principle</vt:lpstr>
      <vt:lpstr>Optimism in the face of uncertainty</vt:lpstr>
      <vt:lpstr>Regret of UCB: 2-arm version</vt:lpstr>
      <vt:lpstr>Regret of UCB (proof sketch)</vt:lpstr>
      <vt:lpstr>Using the language of RL</vt:lpstr>
      <vt:lpstr>Let’s get into the real world</vt:lpstr>
      <vt:lpstr>Problem formulation</vt:lpstr>
      <vt:lpstr>Optimism in the face of uncertainty</vt:lpstr>
      <vt:lpstr>Recap: problem formulation</vt:lpstr>
      <vt:lpstr>Recap: regret analysis for explore-then-commit</vt:lpstr>
      <vt:lpstr>Recap: optimism in the face of uncertainty</vt:lpstr>
      <vt:lpstr>Recap: optimism in the face of uncertainty</vt:lpstr>
      <vt:lpstr>Visualization of contextual bandits</vt:lpstr>
      <vt:lpstr>General problem formulation</vt:lpstr>
      <vt:lpstr>Posterior sampling</vt:lpstr>
      <vt:lpstr>Perturbation-based</vt:lpstr>
      <vt:lpstr>Perturbation-based</vt:lpstr>
      <vt:lpstr>Advanced bandit problems</vt:lpstr>
      <vt:lpstr>A design question</vt:lpstr>
      <vt:lpstr>Collaborative bandit learning </vt:lpstr>
      <vt:lpstr>Online clustering</vt:lpstr>
      <vt:lpstr>Fairness concerns</vt:lpstr>
      <vt:lpstr>FairUCB [JKMR16]</vt:lpstr>
      <vt:lpstr>Takeaways </vt:lpstr>
      <vt:lpstr>References I</vt:lpstr>
      <vt:lpstr>References II</vt:lpstr>
      <vt:lpstr>References III</vt:lpstr>
      <vt:lpstr>Random exploration</vt:lpstr>
      <vt:lpstr>Collaborative bandit learning </vt:lpstr>
      <vt:lpstr>Non-stationary bandits</vt:lpstr>
      <vt:lpstr>Non-stationarity</vt:lpstr>
      <vt:lpstr>PowerPoint Presentation</vt:lpstr>
      <vt:lpstr>CB based online change detection</vt:lpstr>
    </vt:vector>
  </TitlesOfParts>
  <Company>University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Reinforcement Learning</dc:title>
  <dc:creator>wang hongning</dc:creator>
  <cp:lastModifiedBy>hongning wang</cp:lastModifiedBy>
  <cp:revision>51</cp:revision>
  <dcterms:created xsi:type="dcterms:W3CDTF">2020-08-23T01:06:06Z</dcterms:created>
  <dcterms:modified xsi:type="dcterms:W3CDTF">2026-10-16T06:43:48Z</dcterms:modified>
</cp:coreProperties>
</file>